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503301" r:id="rId5"/>
  </p:sldMasterIdLst>
  <p:notesMasterIdLst>
    <p:notesMasterId r:id="rId49"/>
  </p:notesMasterIdLst>
  <p:handoutMasterIdLst>
    <p:handoutMasterId r:id="rId50"/>
  </p:handoutMasterIdLst>
  <p:sldIdLst>
    <p:sldId id="758" r:id="rId6"/>
    <p:sldId id="895" r:id="rId7"/>
    <p:sldId id="1262" r:id="rId8"/>
    <p:sldId id="1209" r:id="rId9"/>
    <p:sldId id="1264" r:id="rId10"/>
    <p:sldId id="1210" r:id="rId11"/>
    <p:sldId id="1221" r:id="rId12"/>
    <p:sldId id="1192" r:id="rId13"/>
    <p:sldId id="1224" r:id="rId14"/>
    <p:sldId id="1225" r:id="rId15"/>
    <p:sldId id="1226" r:id="rId16"/>
    <p:sldId id="1222" r:id="rId17"/>
    <p:sldId id="1227" r:id="rId18"/>
    <p:sldId id="1231" r:id="rId19"/>
    <p:sldId id="1232" r:id="rId20"/>
    <p:sldId id="1246" r:id="rId21"/>
    <p:sldId id="1219" r:id="rId22"/>
    <p:sldId id="1213" r:id="rId23"/>
    <p:sldId id="1233" r:id="rId24"/>
    <p:sldId id="1247" r:id="rId25"/>
    <p:sldId id="1234" r:id="rId26"/>
    <p:sldId id="1248" r:id="rId27"/>
    <p:sldId id="1235" r:id="rId28"/>
    <p:sldId id="1266" r:id="rId29"/>
    <p:sldId id="1240" r:id="rId30"/>
    <p:sldId id="1241" r:id="rId31"/>
    <p:sldId id="1208" r:id="rId32"/>
    <p:sldId id="1204" r:id="rId33"/>
    <p:sldId id="1215" r:id="rId34"/>
    <p:sldId id="1216" r:id="rId35"/>
    <p:sldId id="1217" r:id="rId36"/>
    <p:sldId id="1218" r:id="rId37"/>
    <p:sldId id="1214" r:id="rId38"/>
    <p:sldId id="1249" r:id="rId39"/>
    <p:sldId id="1251" r:id="rId40"/>
    <p:sldId id="1254" r:id="rId41"/>
    <p:sldId id="1256" r:id="rId42"/>
    <p:sldId id="1252" r:id="rId43"/>
    <p:sldId id="1257" r:id="rId44"/>
    <p:sldId id="1259" r:id="rId45"/>
    <p:sldId id="1260" r:id="rId46"/>
    <p:sldId id="1265" r:id="rId47"/>
    <p:sldId id="832" r:id="rId48"/>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Century Gothic" pitchFamily="34" charset="0"/>
        <a:ea typeface="+mn-ea"/>
        <a:cs typeface="Arial" charset="0"/>
      </a:defRPr>
    </a:lvl1pPr>
    <a:lvl2pPr marL="457200" algn="l" rtl="0" fontAlgn="base">
      <a:spcBef>
        <a:spcPct val="0"/>
      </a:spcBef>
      <a:spcAft>
        <a:spcPct val="0"/>
      </a:spcAft>
      <a:defRPr sz="2000" kern="1200">
        <a:solidFill>
          <a:schemeClr val="tx1"/>
        </a:solidFill>
        <a:latin typeface="Century Gothic" pitchFamily="34" charset="0"/>
        <a:ea typeface="+mn-ea"/>
        <a:cs typeface="Arial" charset="0"/>
      </a:defRPr>
    </a:lvl2pPr>
    <a:lvl3pPr marL="914400" algn="l" rtl="0" fontAlgn="base">
      <a:spcBef>
        <a:spcPct val="0"/>
      </a:spcBef>
      <a:spcAft>
        <a:spcPct val="0"/>
      </a:spcAft>
      <a:defRPr sz="2000" kern="1200">
        <a:solidFill>
          <a:schemeClr val="tx1"/>
        </a:solidFill>
        <a:latin typeface="Century Gothic" pitchFamily="34" charset="0"/>
        <a:ea typeface="+mn-ea"/>
        <a:cs typeface="Arial" charset="0"/>
      </a:defRPr>
    </a:lvl3pPr>
    <a:lvl4pPr marL="1371600" algn="l" rtl="0" fontAlgn="base">
      <a:spcBef>
        <a:spcPct val="0"/>
      </a:spcBef>
      <a:spcAft>
        <a:spcPct val="0"/>
      </a:spcAft>
      <a:defRPr sz="2000" kern="1200">
        <a:solidFill>
          <a:schemeClr val="tx1"/>
        </a:solidFill>
        <a:latin typeface="Century Gothic" pitchFamily="34" charset="0"/>
        <a:ea typeface="+mn-ea"/>
        <a:cs typeface="Arial" charset="0"/>
      </a:defRPr>
    </a:lvl4pPr>
    <a:lvl5pPr marL="1828800" algn="l" rtl="0" fontAlgn="base">
      <a:spcBef>
        <a:spcPct val="0"/>
      </a:spcBef>
      <a:spcAft>
        <a:spcPct val="0"/>
      </a:spcAft>
      <a:defRPr sz="2000" kern="1200">
        <a:solidFill>
          <a:schemeClr val="tx1"/>
        </a:solidFill>
        <a:latin typeface="Century Gothic" pitchFamily="34" charset="0"/>
        <a:ea typeface="+mn-ea"/>
        <a:cs typeface="Arial" charset="0"/>
      </a:defRPr>
    </a:lvl5pPr>
    <a:lvl6pPr marL="2286000" algn="l" defTabSz="914400" rtl="0" eaLnBrk="1" latinLnBrk="0" hangingPunct="1">
      <a:defRPr sz="2000" kern="1200">
        <a:solidFill>
          <a:schemeClr val="tx1"/>
        </a:solidFill>
        <a:latin typeface="Century Gothic" pitchFamily="34" charset="0"/>
        <a:ea typeface="+mn-ea"/>
        <a:cs typeface="Arial" charset="0"/>
      </a:defRPr>
    </a:lvl6pPr>
    <a:lvl7pPr marL="2743200" algn="l" defTabSz="914400" rtl="0" eaLnBrk="1" latinLnBrk="0" hangingPunct="1">
      <a:defRPr sz="2000" kern="1200">
        <a:solidFill>
          <a:schemeClr val="tx1"/>
        </a:solidFill>
        <a:latin typeface="Century Gothic" pitchFamily="34" charset="0"/>
        <a:ea typeface="+mn-ea"/>
        <a:cs typeface="Arial" charset="0"/>
      </a:defRPr>
    </a:lvl7pPr>
    <a:lvl8pPr marL="3200400" algn="l" defTabSz="914400" rtl="0" eaLnBrk="1" latinLnBrk="0" hangingPunct="1">
      <a:defRPr sz="2000" kern="1200">
        <a:solidFill>
          <a:schemeClr val="tx1"/>
        </a:solidFill>
        <a:latin typeface="Century Gothic" pitchFamily="34" charset="0"/>
        <a:ea typeface="+mn-ea"/>
        <a:cs typeface="Arial" charset="0"/>
      </a:defRPr>
    </a:lvl8pPr>
    <a:lvl9pPr marL="3657600" algn="l" defTabSz="914400" rtl="0" eaLnBrk="1" latinLnBrk="0" hangingPunct="1">
      <a:defRPr sz="2000" kern="1200">
        <a:solidFill>
          <a:schemeClr val="tx1"/>
        </a:solidFill>
        <a:latin typeface="Century Gothic"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nrik Ryden" initials="H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4BE57E"/>
    <a:srgbClr val="2B5481"/>
    <a:srgbClr val="E9E9E7"/>
    <a:srgbClr val="FF66FF"/>
    <a:srgbClr val="EDEB89"/>
    <a:srgbClr val="FFCCFF"/>
    <a:srgbClr val="F8F8F8"/>
    <a:srgbClr val="009900"/>
    <a:srgbClr val="93B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89903" autoAdjust="0"/>
  </p:normalViewPr>
  <p:slideViewPr>
    <p:cSldViewPr>
      <p:cViewPr varScale="1">
        <p:scale>
          <a:sx n="103" d="100"/>
          <a:sy n="103" d="100"/>
        </p:scale>
        <p:origin x="1608" y="102"/>
      </p:cViewPr>
      <p:guideLst>
        <p:guide orient="horz" pos="2160"/>
        <p:guide pos="2880"/>
      </p:guideLst>
    </p:cSldViewPr>
  </p:slideViewPr>
  <p:outlineViewPr>
    <p:cViewPr>
      <p:scale>
        <a:sx n="33" d="100"/>
        <a:sy n="33" d="100"/>
      </p:scale>
      <p:origin x="0" y="-54600"/>
    </p:cViewPr>
  </p:outlineViewPr>
  <p:notesTextViewPr>
    <p:cViewPr>
      <p:scale>
        <a:sx n="3" d="2"/>
        <a:sy n="3" d="2"/>
      </p:scale>
      <p:origin x="0" y="0"/>
    </p:cViewPr>
  </p:notesTextViewPr>
  <p:sorterViewPr>
    <p:cViewPr varScale="1">
      <p:scale>
        <a:sx n="1" d="1"/>
        <a:sy n="1" d="1"/>
      </p:scale>
      <p:origin x="0" y="-3264"/>
    </p:cViewPr>
  </p:sorterViewPr>
  <p:notesViewPr>
    <p:cSldViewPr>
      <p:cViewPr>
        <p:scale>
          <a:sx n="80" d="100"/>
          <a:sy n="80" d="100"/>
        </p:scale>
        <p:origin x="1464" y="-84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image" Target="../media/image27.jpeg"/><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sophie.von.medem\Desktop\Candidate%20Pool%20Program\Standardized%20Ratings\CP%20Assessments%20and%20Performance%20Appraisal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sophie.von.medem\Desktop\Candidate%20Pool%20Program\CP%20Assessments%20and%20Performance%20Appraisal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TA\Company%20Data\ODRL\aa_Master%20Templates\Year%20End%20Data%20Analysis\RCAC\RCAC%202014%20Year%20End%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ATA\Company%20Data\ODRL\aa_Master%20Templates\Year%20End%20Data%20Analysis\RCAC\RCAC%202015%20Year%20End%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ATA\Company%20Data\ODRL\aa_Master%20Templates\Year%20End%20Data%20Analysis\RCAC\RCAC%202016%20Year%20End%20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ATA\Company%20Data\ODRL\aa_Master%20Templates\Year%20End%20Data%20Analysis\RCAC\RCAC%202014%20Year%20End%20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ATA\Company%20Data\ODRL\aa_Master%20Templates\Year%20End%20Data%20Analysis\RCAC\RCAC%202015%20Year%20End%20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ATA\Company%20Data\ODRL\aa_Master%20Templates\Year%20End%20Data%20Analysis\RCAC\RCAC%202016%20Year%20End%20Analy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06504621704897E-2"/>
          <c:y val="7.4895340985820388E-2"/>
          <c:w val="0.9328904357969745"/>
          <c:h val="0.76631792734213422"/>
        </c:manualLayout>
      </c:layout>
      <c:lineChart>
        <c:grouping val="standard"/>
        <c:varyColors val="0"/>
        <c:ser>
          <c:idx val="0"/>
          <c:order val="0"/>
          <c:tx>
            <c:strRef>
              <c:f>Sheet1!$B$1</c:f>
              <c:strCache>
                <c:ptCount val="1"/>
                <c:pt idx="0">
                  <c:v>North/Male</c:v>
                </c:pt>
              </c:strCache>
            </c:strRef>
          </c:tx>
          <c:spPr>
            <a:ln w="28575" cap="rnd">
              <a:solidFill>
                <a:srgbClr val="00B050"/>
              </a:solidFill>
              <a:round/>
            </a:ln>
            <a:effectLst/>
          </c:spPr>
          <c:marker>
            <c:symbol val="none"/>
          </c:marker>
          <c:cat>
            <c:numRef>
              <c:f>Sheet1!$A$2:$A$4</c:f>
              <c:numCache>
                <c:formatCode>General</c:formatCode>
                <c:ptCount val="3"/>
                <c:pt idx="0">
                  <c:v>2014</c:v>
                </c:pt>
                <c:pt idx="1">
                  <c:v>2015</c:v>
                </c:pt>
                <c:pt idx="2">
                  <c:v>2016</c:v>
                </c:pt>
              </c:numCache>
            </c:numRef>
          </c:cat>
          <c:val>
            <c:numRef>
              <c:f>Sheet1!$B$2:$B$4</c:f>
              <c:numCache>
                <c:formatCode>General</c:formatCode>
                <c:ptCount val="3"/>
                <c:pt idx="0">
                  <c:v>20</c:v>
                </c:pt>
                <c:pt idx="1">
                  <c:v>6</c:v>
                </c:pt>
                <c:pt idx="2">
                  <c:v>13</c:v>
                </c:pt>
              </c:numCache>
            </c:numRef>
          </c:val>
          <c:smooth val="0"/>
          <c:extLst>
            <c:ext xmlns:c16="http://schemas.microsoft.com/office/drawing/2014/chart" uri="{C3380CC4-5D6E-409C-BE32-E72D297353CC}">
              <c16:uniqueId val="{00000000-62DB-4DD5-910E-7CC234A1E47B}"/>
            </c:ext>
          </c:extLst>
        </c:ser>
        <c:ser>
          <c:idx val="1"/>
          <c:order val="1"/>
          <c:tx>
            <c:strRef>
              <c:f>Sheet1!$C$1</c:f>
              <c:strCache>
                <c:ptCount val="1"/>
                <c:pt idx="0">
                  <c:v>North/Female</c:v>
                </c:pt>
              </c:strCache>
            </c:strRef>
          </c:tx>
          <c:spPr>
            <a:ln w="28575" cap="rnd">
              <a:solidFill>
                <a:srgbClr val="FF0000"/>
              </a:solidFill>
              <a:round/>
            </a:ln>
            <a:effectLst/>
          </c:spPr>
          <c:marker>
            <c:symbol val="none"/>
          </c:marker>
          <c:cat>
            <c:numRef>
              <c:f>Sheet1!$A$2:$A$4</c:f>
              <c:numCache>
                <c:formatCode>General</c:formatCode>
                <c:ptCount val="3"/>
                <c:pt idx="0">
                  <c:v>2014</c:v>
                </c:pt>
                <c:pt idx="1">
                  <c:v>2015</c:v>
                </c:pt>
                <c:pt idx="2">
                  <c:v>2016</c:v>
                </c:pt>
              </c:numCache>
            </c:numRef>
          </c:cat>
          <c:val>
            <c:numRef>
              <c:f>Sheet1!$C$2:$C$4</c:f>
              <c:numCache>
                <c:formatCode>General</c:formatCode>
                <c:ptCount val="3"/>
                <c:pt idx="0">
                  <c:v>4</c:v>
                </c:pt>
                <c:pt idx="1">
                  <c:v>14</c:v>
                </c:pt>
                <c:pt idx="2">
                  <c:v>18</c:v>
                </c:pt>
              </c:numCache>
            </c:numRef>
          </c:val>
          <c:smooth val="0"/>
          <c:extLst>
            <c:ext xmlns:c16="http://schemas.microsoft.com/office/drawing/2014/chart" uri="{C3380CC4-5D6E-409C-BE32-E72D297353CC}">
              <c16:uniqueId val="{00000001-62DB-4DD5-910E-7CC234A1E47B}"/>
            </c:ext>
          </c:extLst>
        </c:ser>
        <c:ser>
          <c:idx val="2"/>
          <c:order val="2"/>
          <c:tx>
            <c:strRef>
              <c:f>Sheet1!$D$1</c:f>
              <c:strCache>
                <c:ptCount val="1"/>
                <c:pt idx="0">
                  <c:v>South/Male</c:v>
                </c:pt>
              </c:strCache>
            </c:strRef>
          </c:tx>
          <c:spPr>
            <a:ln w="28575" cap="rnd">
              <a:solidFill>
                <a:schemeClr val="accent1">
                  <a:lumMod val="75000"/>
                </a:schemeClr>
              </a:solidFill>
              <a:round/>
            </a:ln>
            <a:effectLst/>
          </c:spPr>
          <c:marker>
            <c:symbol val="none"/>
          </c:marker>
          <c:cat>
            <c:numRef>
              <c:f>Sheet1!$A$2:$A$4</c:f>
              <c:numCache>
                <c:formatCode>General</c:formatCode>
                <c:ptCount val="3"/>
                <c:pt idx="0">
                  <c:v>2014</c:v>
                </c:pt>
                <c:pt idx="1">
                  <c:v>2015</c:v>
                </c:pt>
                <c:pt idx="2">
                  <c:v>2016</c:v>
                </c:pt>
              </c:numCache>
            </c:numRef>
          </c:cat>
          <c:val>
            <c:numRef>
              <c:f>Sheet1!$D$2:$D$4</c:f>
              <c:numCache>
                <c:formatCode>General</c:formatCode>
                <c:ptCount val="3"/>
                <c:pt idx="0">
                  <c:v>13</c:v>
                </c:pt>
                <c:pt idx="1">
                  <c:v>12</c:v>
                </c:pt>
                <c:pt idx="2">
                  <c:v>15</c:v>
                </c:pt>
              </c:numCache>
            </c:numRef>
          </c:val>
          <c:smooth val="0"/>
          <c:extLst>
            <c:ext xmlns:c16="http://schemas.microsoft.com/office/drawing/2014/chart" uri="{C3380CC4-5D6E-409C-BE32-E72D297353CC}">
              <c16:uniqueId val="{00000002-62DB-4DD5-910E-7CC234A1E47B}"/>
            </c:ext>
          </c:extLst>
        </c:ser>
        <c:ser>
          <c:idx val="3"/>
          <c:order val="3"/>
          <c:tx>
            <c:strRef>
              <c:f>Sheet1!$E$1</c:f>
              <c:strCache>
                <c:ptCount val="1"/>
                <c:pt idx="0">
                  <c:v>South/Female</c:v>
                </c:pt>
              </c:strCache>
            </c:strRef>
          </c:tx>
          <c:spPr>
            <a:ln w="28575" cap="rnd">
              <a:solidFill>
                <a:schemeClr val="bg2">
                  <a:lumMod val="25000"/>
                </a:schemeClr>
              </a:solidFill>
              <a:round/>
            </a:ln>
            <a:effectLst/>
          </c:spPr>
          <c:marker>
            <c:symbol val="none"/>
          </c:marker>
          <c:cat>
            <c:numRef>
              <c:f>Sheet1!$A$2:$A$4</c:f>
              <c:numCache>
                <c:formatCode>General</c:formatCode>
                <c:ptCount val="3"/>
                <c:pt idx="0">
                  <c:v>2014</c:v>
                </c:pt>
                <c:pt idx="1">
                  <c:v>2015</c:v>
                </c:pt>
                <c:pt idx="2">
                  <c:v>2016</c:v>
                </c:pt>
              </c:numCache>
            </c:numRef>
          </c:cat>
          <c:val>
            <c:numRef>
              <c:f>Sheet1!$E$2:$E$4</c:f>
              <c:numCache>
                <c:formatCode>General</c:formatCode>
                <c:ptCount val="3"/>
                <c:pt idx="0">
                  <c:v>13</c:v>
                </c:pt>
                <c:pt idx="1">
                  <c:v>10</c:v>
                </c:pt>
                <c:pt idx="2">
                  <c:v>16</c:v>
                </c:pt>
              </c:numCache>
            </c:numRef>
          </c:val>
          <c:smooth val="0"/>
          <c:extLst>
            <c:ext xmlns:c16="http://schemas.microsoft.com/office/drawing/2014/chart" uri="{C3380CC4-5D6E-409C-BE32-E72D297353CC}">
              <c16:uniqueId val="{00000003-62DB-4DD5-910E-7CC234A1E47B}"/>
            </c:ext>
          </c:extLst>
        </c:ser>
        <c:ser>
          <c:idx val="4"/>
          <c:order val="4"/>
          <c:tx>
            <c:strRef>
              <c:f>Sheet1!$F$1</c:f>
              <c:strCache>
                <c:ptCount val="1"/>
                <c:pt idx="0">
                  <c:v>Column1</c:v>
                </c:pt>
              </c:strCache>
            </c:strRef>
          </c:tx>
          <c:spPr>
            <a:ln w="28575" cap="rnd">
              <a:solidFill>
                <a:schemeClr val="accent5"/>
              </a:solidFill>
              <a:round/>
            </a:ln>
            <a:effectLst/>
          </c:spPr>
          <c:marker>
            <c:symbol val="none"/>
          </c:marker>
          <c:cat>
            <c:numRef>
              <c:f>Sheet1!$A$2:$A$4</c:f>
              <c:numCache>
                <c:formatCode>General</c:formatCode>
                <c:ptCount val="3"/>
                <c:pt idx="0">
                  <c:v>2014</c:v>
                </c:pt>
                <c:pt idx="1">
                  <c:v>2015</c:v>
                </c:pt>
                <c:pt idx="2">
                  <c:v>2016</c:v>
                </c:pt>
              </c:numCache>
            </c:numRef>
          </c:cat>
          <c:val>
            <c:numRef>
              <c:f>Sheet1!$F$2:$F$4</c:f>
              <c:numCache>
                <c:formatCode>General</c:formatCode>
                <c:ptCount val="3"/>
              </c:numCache>
            </c:numRef>
          </c:val>
          <c:smooth val="0"/>
          <c:extLst>
            <c:ext xmlns:c16="http://schemas.microsoft.com/office/drawing/2014/chart" uri="{C3380CC4-5D6E-409C-BE32-E72D297353CC}">
              <c16:uniqueId val="{00000004-62DB-4DD5-910E-7CC234A1E47B}"/>
            </c:ext>
          </c:extLst>
        </c:ser>
        <c:dLbls>
          <c:showLegendKey val="0"/>
          <c:showVal val="0"/>
          <c:showCatName val="0"/>
          <c:showSerName val="0"/>
          <c:showPercent val="0"/>
          <c:showBubbleSize val="0"/>
        </c:dLbls>
        <c:smooth val="0"/>
        <c:axId val="396115736"/>
        <c:axId val="396116128"/>
      </c:lineChart>
      <c:catAx>
        <c:axId val="396115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96116128"/>
        <c:crosses val="autoZero"/>
        <c:auto val="1"/>
        <c:lblAlgn val="ctr"/>
        <c:lblOffset val="100"/>
        <c:noMultiLvlLbl val="0"/>
      </c:catAx>
      <c:valAx>
        <c:axId val="396116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96115736"/>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AC Rating Averages per year</a:t>
            </a:r>
          </a:p>
        </c:rich>
      </c:tx>
      <c:layout>
        <c:manualLayout>
          <c:xMode val="edge"/>
          <c:yMode val="edge"/>
          <c:x val="0.10341472924044284"/>
          <c:y val="2.314808600430075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Calculations!$J$5:$M$5</c:f>
              <c:numCache>
                <c:formatCode>General</c:formatCode>
                <c:ptCount val="4"/>
                <c:pt idx="0">
                  <c:v>2.75</c:v>
                </c:pt>
                <c:pt idx="1">
                  <c:v>2.9</c:v>
                </c:pt>
                <c:pt idx="2">
                  <c:v>3.15</c:v>
                </c:pt>
                <c:pt idx="3">
                  <c:v>2.92</c:v>
                </c:pt>
              </c:numCache>
            </c:numRef>
          </c:val>
          <c:smooth val="0"/>
          <c:extLst>
            <c:ext xmlns:c16="http://schemas.microsoft.com/office/drawing/2014/chart" uri="{C3380CC4-5D6E-409C-BE32-E72D297353CC}">
              <c16:uniqueId val="{00000000-42C9-4729-A457-C43C641680CC}"/>
            </c:ext>
          </c:extLst>
        </c:ser>
        <c:dLbls>
          <c:dLblPos val="t"/>
          <c:showLegendKey val="0"/>
          <c:showVal val="1"/>
          <c:showCatName val="0"/>
          <c:showSerName val="0"/>
          <c:showPercent val="0"/>
          <c:showBubbleSize val="0"/>
        </c:dLbls>
        <c:smooth val="0"/>
        <c:axId val="438579144"/>
        <c:axId val="438578752"/>
      </c:lineChart>
      <c:catAx>
        <c:axId val="43857914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blipFill>
                  <a:blip xmlns:r="http://schemas.openxmlformats.org/officeDocument/2006/relationships" r:embed="rId3"/>
                  <a:tile tx="0" ty="0" sx="100000" sy="100000" flip="none" algn="tl"/>
                </a:blipFill>
                <a:latin typeface="+mn-lt"/>
                <a:ea typeface="+mn-ea"/>
                <a:cs typeface="+mn-cs"/>
              </a:defRPr>
            </a:pPr>
            <a:endParaRPr lang="en-US"/>
          </a:p>
        </c:txPr>
        <c:crossAx val="438578752"/>
        <c:crossesAt val="2.5"/>
        <c:auto val="0"/>
        <c:lblAlgn val="ctr"/>
        <c:lblOffset val="100"/>
        <c:noMultiLvlLbl val="0"/>
      </c:catAx>
      <c:valAx>
        <c:axId val="438578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385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11191335740102E-2"/>
          <c:y val="0"/>
          <c:w val="0.92057761732851995"/>
          <c:h val="0.87458625583865202"/>
        </c:manualLayout>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Calculations!$J$5:$M$5</c:f>
              <c:numCache>
                <c:formatCode>General</c:formatCode>
                <c:ptCount val="4"/>
                <c:pt idx="0">
                  <c:v>3.8</c:v>
                </c:pt>
                <c:pt idx="1">
                  <c:v>4</c:v>
                </c:pt>
                <c:pt idx="2">
                  <c:v>4</c:v>
                </c:pt>
                <c:pt idx="3">
                  <c:v>3.9</c:v>
                </c:pt>
              </c:numCache>
            </c:numRef>
          </c:val>
          <c:smooth val="0"/>
          <c:extLst>
            <c:ext xmlns:c16="http://schemas.microsoft.com/office/drawing/2014/chart" uri="{C3380CC4-5D6E-409C-BE32-E72D297353CC}">
              <c16:uniqueId val="{00000000-3A0B-4784-AB91-B7DF4BC967A1}"/>
            </c:ext>
          </c:extLst>
        </c:ser>
        <c:dLbls>
          <c:dLblPos val="t"/>
          <c:showLegendKey val="0"/>
          <c:showVal val="1"/>
          <c:showCatName val="0"/>
          <c:showSerName val="0"/>
          <c:showPercent val="0"/>
          <c:showBubbleSize val="0"/>
        </c:dLbls>
        <c:smooth val="0"/>
        <c:axId val="438578360"/>
        <c:axId val="438574832"/>
      </c:lineChart>
      <c:catAx>
        <c:axId val="438578360"/>
        <c:scaling>
          <c:orientation val="minMax"/>
        </c:scaling>
        <c:delete val="1"/>
        <c:axPos val="b"/>
        <c:majorTickMark val="out"/>
        <c:minorTickMark val="none"/>
        <c:tickLblPos val="nextTo"/>
        <c:crossAx val="438574832"/>
        <c:crosses val="autoZero"/>
        <c:auto val="1"/>
        <c:lblAlgn val="ctr"/>
        <c:lblOffset val="100"/>
        <c:noMultiLvlLbl val="0"/>
      </c:catAx>
      <c:valAx>
        <c:axId val="43857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85783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03507170299364E-2"/>
          <c:y val="0.13435982219721843"/>
          <c:w val="0.94047282133211607"/>
          <c:h val="0.71045388797652587"/>
        </c:manualLayout>
      </c:layout>
      <c:barChart>
        <c:barDir val="col"/>
        <c:grouping val="clustered"/>
        <c:varyColors val="0"/>
        <c:ser>
          <c:idx val="0"/>
          <c:order val="0"/>
          <c:tx>
            <c:strRef>
              <c:f>Sheet1!$B$1</c:f>
              <c:strCache>
                <c:ptCount val="1"/>
                <c:pt idx="0">
                  <c:v>Male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Cumulative 2014 to 2016</c:v>
                </c:pt>
              </c:strCache>
            </c:strRef>
          </c:cat>
          <c:val>
            <c:numRef>
              <c:f>Sheet1!$B$2</c:f>
              <c:numCache>
                <c:formatCode>0%</c:formatCode>
                <c:ptCount val="1"/>
                <c:pt idx="0">
                  <c:v>0.51</c:v>
                </c:pt>
              </c:numCache>
            </c:numRef>
          </c:val>
          <c:extLst>
            <c:ext xmlns:c16="http://schemas.microsoft.com/office/drawing/2014/chart" uri="{C3380CC4-5D6E-409C-BE32-E72D297353CC}">
              <c16:uniqueId val="{00000000-9F86-4C27-A051-92F9304E5A80}"/>
            </c:ext>
          </c:extLst>
        </c:ser>
        <c:ser>
          <c:idx val="1"/>
          <c:order val="1"/>
          <c:tx>
            <c:strRef>
              <c:f>Sheet1!$C$1</c:f>
              <c:strCache>
                <c:ptCount val="1"/>
                <c:pt idx="0">
                  <c:v>Female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1-9F86-4C27-A051-92F9304E5A8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Cumulative 2014 to 2016</c:v>
                </c:pt>
              </c:strCache>
            </c:strRef>
          </c:cat>
          <c:val>
            <c:numRef>
              <c:f>Sheet1!$C$2</c:f>
              <c:numCache>
                <c:formatCode>0%</c:formatCode>
                <c:ptCount val="1"/>
                <c:pt idx="0">
                  <c:v>0.49</c:v>
                </c:pt>
              </c:numCache>
            </c:numRef>
          </c:val>
          <c:extLst>
            <c:ext xmlns:c16="http://schemas.microsoft.com/office/drawing/2014/chart" uri="{C3380CC4-5D6E-409C-BE32-E72D297353CC}">
              <c16:uniqueId val="{00000002-9F86-4C27-A051-92F9304E5A80}"/>
            </c:ext>
          </c:extLst>
        </c:ser>
        <c:dLbls>
          <c:showLegendKey val="0"/>
          <c:showVal val="0"/>
          <c:showCatName val="0"/>
          <c:showSerName val="0"/>
          <c:showPercent val="0"/>
          <c:showBubbleSize val="0"/>
        </c:dLbls>
        <c:gapWidth val="100"/>
        <c:overlap val="-24"/>
        <c:axId val="396116912"/>
        <c:axId val="396117304"/>
      </c:barChart>
      <c:catAx>
        <c:axId val="396116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96117304"/>
        <c:crosses val="autoZero"/>
        <c:auto val="1"/>
        <c:lblAlgn val="ctr"/>
        <c:lblOffset val="100"/>
        <c:noMultiLvlLbl val="0"/>
      </c:catAx>
      <c:valAx>
        <c:axId val="3961173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9611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03507170299364E-2"/>
          <c:y val="0.13435982219721843"/>
          <c:w val="0.94047282133211607"/>
          <c:h val="0.71045388797652587"/>
        </c:manualLayout>
      </c:layout>
      <c:barChart>
        <c:barDir val="col"/>
        <c:grouping val="clustered"/>
        <c:varyColors val="0"/>
        <c:ser>
          <c:idx val="0"/>
          <c:order val="0"/>
          <c:tx>
            <c:strRef>
              <c:f>Sheet1!$B$1</c:f>
              <c:strCache>
                <c:ptCount val="1"/>
                <c:pt idx="0">
                  <c:v>North</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Cumulative 2014 to 2016</c:v>
                </c:pt>
              </c:strCache>
            </c:strRef>
          </c:cat>
          <c:val>
            <c:numRef>
              <c:f>Sheet1!$B$2</c:f>
              <c:numCache>
                <c:formatCode>0%</c:formatCode>
                <c:ptCount val="1"/>
                <c:pt idx="0">
                  <c:v>0.49</c:v>
                </c:pt>
              </c:numCache>
            </c:numRef>
          </c:val>
          <c:extLst>
            <c:ext xmlns:c16="http://schemas.microsoft.com/office/drawing/2014/chart" uri="{C3380CC4-5D6E-409C-BE32-E72D297353CC}">
              <c16:uniqueId val="{00000000-5720-4513-81F9-E943BF16470F}"/>
            </c:ext>
          </c:extLst>
        </c:ser>
        <c:ser>
          <c:idx val="1"/>
          <c:order val="1"/>
          <c:tx>
            <c:strRef>
              <c:f>Sheet1!$C$1</c:f>
              <c:strCache>
                <c:ptCount val="1"/>
                <c:pt idx="0">
                  <c:v>South</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1-5720-4513-81F9-E943BF16470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Cumulative 2014 to 2016</c:v>
                </c:pt>
              </c:strCache>
            </c:strRef>
          </c:cat>
          <c:val>
            <c:numRef>
              <c:f>Sheet1!$C$2</c:f>
              <c:numCache>
                <c:formatCode>0%</c:formatCode>
                <c:ptCount val="1"/>
                <c:pt idx="0">
                  <c:v>0.51</c:v>
                </c:pt>
              </c:numCache>
            </c:numRef>
          </c:val>
          <c:extLst>
            <c:ext xmlns:c16="http://schemas.microsoft.com/office/drawing/2014/chart" uri="{C3380CC4-5D6E-409C-BE32-E72D297353CC}">
              <c16:uniqueId val="{00000002-5720-4513-81F9-E943BF16470F}"/>
            </c:ext>
          </c:extLst>
        </c:ser>
        <c:dLbls>
          <c:showLegendKey val="0"/>
          <c:showVal val="0"/>
          <c:showCatName val="0"/>
          <c:showSerName val="0"/>
          <c:showPercent val="0"/>
          <c:showBubbleSize val="0"/>
        </c:dLbls>
        <c:gapWidth val="100"/>
        <c:overlap val="-24"/>
        <c:axId val="489782264"/>
        <c:axId val="489782656"/>
      </c:barChart>
      <c:catAx>
        <c:axId val="489782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89782656"/>
        <c:crosses val="autoZero"/>
        <c:auto val="1"/>
        <c:lblAlgn val="ctr"/>
        <c:lblOffset val="100"/>
        <c:noMultiLvlLbl val="0"/>
      </c:catAx>
      <c:valAx>
        <c:axId val="4897826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89782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3E9D-47DE-92DB-FEB783B79609}"/>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3E9D-47DE-92DB-FEB783B7960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Gender!$A$3:$A$4</c:f>
              <c:strCache>
                <c:ptCount val="2"/>
                <c:pt idx="0">
                  <c:v>Male</c:v>
                </c:pt>
                <c:pt idx="1">
                  <c:v>Female</c:v>
                </c:pt>
              </c:strCache>
            </c:strRef>
          </c:cat>
          <c:val>
            <c:numRef>
              <c:f>Gender!$C$3:$C$4</c:f>
              <c:numCache>
                <c:formatCode>0%</c:formatCode>
                <c:ptCount val="2"/>
                <c:pt idx="0">
                  <c:v>0.66</c:v>
                </c:pt>
                <c:pt idx="1">
                  <c:v>0.34</c:v>
                </c:pt>
              </c:numCache>
            </c:numRef>
          </c:val>
          <c:extLst>
            <c:ext xmlns:c16="http://schemas.microsoft.com/office/drawing/2014/chart" uri="{C3380CC4-5D6E-409C-BE32-E72D297353CC}">
              <c16:uniqueId val="{00000004-3E9D-47DE-92DB-FEB783B79609}"/>
            </c:ext>
          </c:extLst>
        </c:ser>
        <c:dLbls>
          <c:dLblPos val="inEnd"/>
          <c:showLegendKey val="0"/>
          <c:showVal val="1"/>
          <c:showCatName val="0"/>
          <c:showSerName val="0"/>
          <c:showPercent val="0"/>
          <c:showBubbleSize val="0"/>
        </c:dLbls>
        <c:gapWidth val="65"/>
        <c:axId val="436749984"/>
        <c:axId val="436748416"/>
      </c:barChart>
      <c:catAx>
        <c:axId val="43674998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436748416"/>
        <c:crosses val="autoZero"/>
        <c:auto val="1"/>
        <c:lblAlgn val="ctr"/>
        <c:lblOffset val="100"/>
        <c:noMultiLvlLbl val="0"/>
      </c:catAx>
      <c:valAx>
        <c:axId val="43674841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crossAx val="43674998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1150-48F1-AF2A-8416CDA18C68}"/>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1150-48F1-AF2A-8416CDA18C68}"/>
              </c:ext>
            </c:extLst>
          </c:dPt>
          <c:dLbls>
            <c:dLbl>
              <c:idx val="0"/>
              <c:tx>
                <c:rich>
                  <a:bodyPr/>
                  <a:lstStyle/>
                  <a:p>
                    <a:r>
                      <a:rPr lang="en-US" dirty="0"/>
                      <a:t>43%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50-48F1-AF2A-8416CDA18C68}"/>
                </c:ext>
              </c:extLst>
            </c:dLbl>
            <c:dLbl>
              <c:idx val="1"/>
              <c:tx>
                <c:rich>
                  <a:bodyPr/>
                  <a:lstStyle/>
                  <a:p>
                    <a:r>
                      <a:rPr lang="en-US" dirty="0"/>
                      <a:t>57%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50-48F1-AF2A-8416CDA18C6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Gender!$A$3:$A$4</c:f>
              <c:strCache>
                <c:ptCount val="2"/>
                <c:pt idx="0">
                  <c:v>Male</c:v>
                </c:pt>
                <c:pt idx="1">
                  <c:v>Female</c:v>
                </c:pt>
              </c:strCache>
            </c:strRef>
          </c:cat>
          <c:val>
            <c:numRef>
              <c:f>Gender!$B$3:$B$4</c:f>
              <c:numCache>
                <c:formatCode>General</c:formatCode>
                <c:ptCount val="2"/>
                <c:pt idx="0">
                  <c:v>18</c:v>
                </c:pt>
                <c:pt idx="1">
                  <c:v>24</c:v>
                </c:pt>
              </c:numCache>
            </c:numRef>
          </c:val>
          <c:extLst>
            <c:ext xmlns:c16="http://schemas.microsoft.com/office/drawing/2014/chart" uri="{C3380CC4-5D6E-409C-BE32-E72D297353CC}">
              <c16:uniqueId val="{00000004-1150-48F1-AF2A-8416CDA18C68}"/>
            </c:ext>
          </c:extLst>
        </c:ser>
        <c:dLbls>
          <c:dLblPos val="inEnd"/>
          <c:showLegendKey val="0"/>
          <c:showVal val="1"/>
          <c:showCatName val="0"/>
          <c:showSerName val="0"/>
          <c:showPercent val="0"/>
          <c:showBubbleSize val="0"/>
        </c:dLbls>
        <c:gapWidth val="65"/>
        <c:axId val="433566024"/>
        <c:axId val="433568376"/>
      </c:barChart>
      <c:catAx>
        <c:axId val="43356602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433568376"/>
        <c:crosses val="autoZero"/>
        <c:auto val="1"/>
        <c:lblAlgn val="ctr"/>
        <c:lblOffset val="100"/>
        <c:noMultiLvlLbl val="0"/>
      </c:catAx>
      <c:valAx>
        <c:axId val="43356837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crossAx val="43356602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3E9D-47DE-92DB-FEB783B79609}"/>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3E9D-47DE-92DB-FEB783B79609}"/>
              </c:ext>
            </c:extLst>
          </c:dPt>
          <c:dLbls>
            <c:dLbl>
              <c:idx val="0"/>
              <c:tx>
                <c:rich>
                  <a:bodyPr/>
                  <a:lstStyle/>
                  <a:p>
                    <a:r>
                      <a:rPr lang="en-US" dirty="0"/>
                      <a:t>45%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9D-47DE-92DB-FEB783B79609}"/>
                </c:ext>
              </c:extLst>
            </c:dLbl>
            <c:dLbl>
              <c:idx val="1"/>
              <c:tx>
                <c:rich>
                  <a:bodyPr/>
                  <a:lstStyle/>
                  <a:p>
                    <a:r>
                      <a:rPr lang="en-US" dirty="0"/>
                      <a:t>55%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9D-47DE-92DB-FEB783B7960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Gender!$A$3:$A$4</c:f>
              <c:strCache>
                <c:ptCount val="2"/>
                <c:pt idx="0">
                  <c:v>Male</c:v>
                </c:pt>
                <c:pt idx="1">
                  <c:v>Female</c:v>
                </c:pt>
              </c:strCache>
            </c:strRef>
          </c:cat>
          <c:val>
            <c:numRef>
              <c:f>Gender!$B$3:$B$4</c:f>
              <c:numCache>
                <c:formatCode>General</c:formatCode>
                <c:ptCount val="2"/>
                <c:pt idx="0">
                  <c:v>28</c:v>
                </c:pt>
                <c:pt idx="1">
                  <c:v>34</c:v>
                </c:pt>
              </c:numCache>
            </c:numRef>
          </c:val>
          <c:extLst>
            <c:ext xmlns:c16="http://schemas.microsoft.com/office/drawing/2014/chart" uri="{C3380CC4-5D6E-409C-BE32-E72D297353CC}">
              <c16:uniqueId val="{00000004-3E9D-47DE-92DB-FEB783B79609}"/>
            </c:ext>
          </c:extLst>
        </c:ser>
        <c:dLbls>
          <c:dLblPos val="inEnd"/>
          <c:showLegendKey val="0"/>
          <c:showVal val="1"/>
          <c:showCatName val="0"/>
          <c:showSerName val="0"/>
          <c:showPercent val="0"/>
          <c:showBubbleSize val="0"/>
        </c:dLbls>
        <c:gapWidth val="65"/>
        <c:axId val="433564456"/>
        <c:axId val="433566808"/>
      </c:barChart>
      <c:catAx>
        <c:axId val="43356445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433566808"/>
        <c:crosses val="autoZero"/>
        <c:auto val="1"/>
        <c:lblAlgn val="ctr"/>
        <c:lblOffset val="100"/>
        <c:noMultiLvlLbl val="0"/>
      </c:catAx>
      <c:valAx>
        <c:axId val="43356680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crossAx val="43356445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76B4-4FB1-A3D0-650F14278679}"/>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3D96-4E21-A798-81563C3C476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'North vs South'!$A$4:$A$5</c:f>
              <c:strCache>
                <c:ptCount val="2"/>
                <c:pt idx="0">
                  <c:v>North</c:v>
                </c:pt>
                <c:pt idx="1">
                  <c:v>South</c:v>
                </c:pt>
              </c:strCache>
            </c:strRef>
          </c:cat>
          <c:val>
            <c:numRef>
              <c:f>'North vs South'!$C$4:$C$5</c:f>
              <c:numCache>
                <c:formatCode>0%</c:formatCode>
                <c:ptCount val="2"/>
                <c:pt idx="0">
                  <c:v>0.48</c:v>
                </c:pt>
                <c:pt idx="1">
                  <c:v>0.52</c:v>
                </c:pt>
              </c:numCache>
            </c:numRef>
          </c:val>
          <c:extLst>
            <c:ext xmlns:c16="http://schemas.microsoft.com/office/drawing/2014/chart" uri="{C3380CC4-5D6E-409C-BE32-E72D297353CC}">
              <c16:uniqueId val="{00000003-3D96-4E21-A798-81563C3C476A}"/>
            </c:ext>
          </c:extLst>
        </c:ser>
        <c:dLbls>
          <c:dLblPos val="inEnd"/>
          <c:showLegendKey val="0"/>
          <c:showVal val="1"/>
          <c:showCatName val="0"/>
          <c:showSerName val="0"/>
          <c:showPercent val="0"/>
          <c:showBubbleSize val="0"/>
        </c:dLbls>
        <c:gapWidth val="65"/>
        <c:axId val="433570336"/>
        <c:axId val="433564848"/>
      </c:barChart>
      <c:catAx>
        <c:axId val="4335703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433564848"/>
        <c:crosses val="autoZero"/>
        <c:auto val="1"/>
        <c:lblAlgn val="ctr"/>
        <c:lblOffset val="100"/>
        <c:noMultiLvlLbl val="0"/>
      </c:catAx>
      <c:valAx>
        <c:axId val="433564848"/>
        <c:scaling>
          <c:orientation val="minMax"/>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crossAx val="43357033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'Basic Graphs'!$AG$22</c:f>
              <c:strCache>
                <c:ptCount val="1"/>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5EC6-483D-91A3-6E3BF6630902}"/>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5EC6-483D-91A3-6E3BF6630902}"/>
              </c:ext>
            </c:extLst>
          </c:dPt>
          <c:dLbls>
            <c:dLbl>
              <c:idx val="0"/>
              <c:tx>
                <c:rich>
                  <a:bodyPr/>
                  <a:lstStyle/>
                  <a:p>
                    <a:r>
                      <a:rPr lang="en-US" dirty="0"/>
                      <a:t>48 %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C6-483D-91A3-6E3BF6630902}"/>
                </c:ext>
              </c:extLst>
            </c:dLbl>
            <c:dLbl>
              <c:idx val="1"/>
              <c:tx>
                <c:rich>
                  <a:bodyPr/>
                  <a:lstStyle/>
                  <a:p>
                    <a:r>
                      <a:rPr lang="en-US" dirty="0"/>
                      <a:t>52%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C6-483D-91A3-6E3BF663090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'North vs South'!$A$4:$A$5</c:f>
              <c:strCache>
                <c:ptCount val="2"/>
                <c:pt idx="0">
                  <c:v>North</c:v>
                </c:pt>
                <c:pt idx="1">
                  <c:v>South</c:v>
                </c:pt>
              </c:strCache>
            </c:strRef>
          </c:cat>
          <c:val>
            <c:numRef>
              <c:f>'North vs South'!$B$4:$B$5</c:f>
              <c:numCache>
                <c:formatCode>General</c:formatCode>
                <c:ptCount val="2"/>
                <c:pt idx="0">
                  <c:v>20</c:v>
                </c:pt>
                <c:pt idx="1">
                  <c:v>22</c:v>
                </c:pt>
              </c:numCache>
            </c:numRef>
          </c:val>
          <c:extLst>
            <c:ext xmlns:c16="http://schemas.microsoft.com/office/drawing/2014/chart" uri="{C3380CC4-5D6E-409C-BE32-E72D297353CC}">
              <c16:uniqueId val="{00000003-5EC6-483D-91A3-6E3BF6630902}"/>
            </c:ext>
          </c:extLst>
        </c:ser>
        <c:dLbls>
          <c:dLblPos val="inEnd"/>
          <c:showLegendKey val="0"/>
          <c:showVal val="1"/>
          <c:showCatName val="0"/>
          <c:showSerName val="0"/>
          <c:showPercent val="0"/>
          <c:showBubbleSize val="0"/>
        </c:dLbls>
        <c:gapWidth val="65"/>
        <c:axId val="433571512"/>
        <c:axId val="433569944"/>
      </c:barChart>
      <c:catAx>
        <c:axId val="43357151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433569944"/>
        <c:crosses val="autoZero"/>
        <c:auto val="1"/>
        <c:lblAlgn val="ctr"/>
        <c:lblOffset val="100"/>
        <c:noMultiLvlLbl val="0"/>
      </c:catAx>
      <c:valAx>
        <c:axId val="433569944"/>
        <c:scaling>
          <c:orientation val="minMax"/>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crossAx val="43357151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1"/>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1-3D96-4E21-A798-81563C3C476A}"/>
              </c:ext>
            </c:extLst>
          </c:dPt>
          <c:dLbls>
            <c:dLbl>
              <c:idx val="0"/>
              <c:tx>
                <c:rich>
                  <a:bodyPr/>
                  <a:lstStyle/>
                  <a:p>
                    <a:r>
                      <a:rPr lang="en-US" dirty="0"/>
                      <a:t>50%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96-4E21-A798-81563C3C476A}"/>
                </c:ext>
              </c:extLst>
            </c:dLbl>
            <c:dLbl>
              <c:idx val="1"/>
              <c:tx>
                <c:rich>
                  <a:bodyPr/>
                  <a:lstStyle/>
                  <a:p>
                    <a:r>
                      <a:rPr lang="en-US" dirty="0"/>
                      <a:t>50%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96-4E21-A798-81563C3C476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'North vs South'!$A$4:$A$5</c:f>
              <c:strCache>
                <c:ptCount val="2"/>
                <c:pt idx="0">
                  <c:v>North</c:v>
                </c:pt>
                <c:pt idx="1">
                  <c:v>South</c:v>
                </c:pt>
              </c:strCache>
            </c:strRef>
          </c:cat>
          <c:val>
            <c:numRef>
              <c:f>'North vs South'!$B$4:$B$5</c:f>
              <c:numCache>
                <c:formatCode>General</c:formatCode>
                <c:ptCount val="2"/>
                <c:pt idx="0">
                  <c:v>31</c:v>
                </c:pt>
                <c:pt idx="1">
                  <c:v>31</c:v>
                </c:pt>
              </c:numCache>
            </c:numRef>
          </c:val>
          <c:extLst>
            <c:ext xmlns:c16="http://schemas.microsoft.com/office/drawing/2014/chart" uri="{C3380CC4-5D6E-409C-BE32-E72D297353CC}">
              <c16:uniqueId val="{00000003-3D96-4E21-A798-81563C3C476A}"/>
            </c:ext>
          </c:extLst>
        </c:ser>
        <c:dLbls>
          <c:dLblPos val="inEnd"/>
          <c:showLegendKey val="0"/>
          <c:showVal val="1"/>
          <c:showCatName val="0"/>
          <c:showSerName val="0"/>
          <c:showPercent val="0"/>
          <c:showBubbleSize val="0"/>
        </c:dLbls>
        <c:gapWidth val="65"/>
        <c:axId val="438576008"/>
        <c:axId val="438580320"/>
      </c:barChart>
      <c:catAx>
        <c:axId val="43857600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438580320"/>
        <c:crosses val="autoZero"/>
        <c:auto val="1"/>
        <c:lblAlgn val="ctr"/>
        <c:lblOffset val="100"/>
        <c:noMultiLvlLbl val="0"/>
      </c:catAx>
      <c:valAx>
        <c:axId val="43858032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crossAx val="43857600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272D5-0B88-4F95-94D6-B89F2F8F65A4}" type="doc">
      <dgm:prSet loTypeId="urn:microsoft.com/office/officeart/2009/3/layout/IncreasingArrowsProcess" loCatId="process" qsTypeId="urn:microsoft.com/office/officeart/2005/8/quickstyle/simple4" qsCatId="simple" csTypeId="urn:microsoft.com/office/officeart/2005/8/colors/colorful3" csCatId="colorful" phldr="1"/>
      <dgm:spPr/>
      <dgm:t>
        <a:bodyPr/>
        <a:lstStyle/>
        <a:p>
          <a:endParaRPr lang="en-US"/>
        </a:p>
      </dgm:t>
    </dgm:pt>
    <dgm:pt modelId="{1D11AC9E-CEE6-4D51-8307-AC9A10B7907E}">
      <dgm:prSet phldrT="[Text]" custT="1"/>
      <dgm:spPr/>
      <dgm:t>
        <a:bodyPr/>
        <a:lstStyle/>
        <a:p>
          <a:r>
            <a:rPr lang="en-US" sz="1400" dirty="0"/>
            <a:t>DRR/DCD Assessment</a:t>
          </a:r>
        </a:p>
      </dgm:t>
    </dgm:pt>
    <dgm:pt modelId="{3AFB5E59-59AA-4C41-A7F2-5C05F7C0B5DE}" type="parTrans" cxnId="{16D0A146-3795-44DC-A146-DB8E32E61E96}">
      <dgm:prSet/>
      <dgm:spPr/>
      <dgm:t>
        <a:bodyPr/>
        <a:lstStyle/>
        <a:p>
          <a:endParaRPr lang="en-US" sz="2000"/>
        </a:p>
      </dgm:t>
    </dgm:pt>
    <dgm:pt modelId="{6D9E24A8-A628-4C29-8343-BC269B23ABC3}" type="sibTrans" cxnId="{16D0A146-3795-44DC-A146-DB8E32E61E96}">
      <dgm:prSet/>
      <dgm:spPr/>
      <dgm:t>
        <a:bodyPr/>
        <a:lstStyle/>
        <a:p>
          <a:endParaRPr lang="en-US" sz="2000"/>
        </a:p>
      </dgm:t>
    </dgm:pt>
    <dgm:pt modelId="{A575C8CE-F69A-4F2A-B576-6F728D9B72E9}">
      <dgm:prSet phldrT="[Text]" custT="1"/>
      <dgm:spPr/>
      <dgm:t>
        <a:bodyPr/>
        <a:lstStyle/>
        <a:p>
          <a:r>
            <a:rPr lang="en-US" sz="1400" dirty="0"/>
            <a:t>Possible Outcomes</a:t>
          </a:r>
        </a:p>
      </dgm:t>
    </dgm:pt>
    <dgm:pt modelId="{B855DCD4-CF17-4954-A0EA-DE78C76830E8}" type="parTrans" cxnId="{75893806-8773-41C3-95EA-853734005FC6}">
      <dgm:prSet/>
      <dgm:spPr/>
      <dgm:t>
        <a:bodyPr/>
        <a:lstStyle/>
        <a:p>
          <a:endParaRPr lang="en-US" sz="2000"/>
        </a:p>
      </dgm:t>
    </dgm:pt>
    <dgm:pt modelId="{12FEAF6D-81E5-48BD-8EE4-DB56CF7500F1}" type="sibTrans" cxnId="{75893806-8773-41C3-95EA-853734005FC6}">
      <dgm:prSet/>
      <dgm:spPr/>
      <dgm:t>
        <a:bodyPr/>
        <a:lstStyle/>
        <a:p>
          <a:endParaRPr lang="en-US" sz="2000"/>
        </a:p>
      </dgm:t>
    </dgm:pt>
    <dgm:pt modelId="{F3CFE4AA-BC3C-4328-89E5-2BD51EFF4EEB}">
      <dgm:prSet phldrT="[Text]" custT="1"/>
      <dgm:spPr/>
      <dgm:t>
        <a:bodyPr/>
        <a:lstStyle/>
        <a:p>
          <a:r>
            <a:rPr lang="en-US" sz="1400" dirty="0"/>
            <a:t>RC Assessment</a:t>
          </a:r>
        </a:p>
      </dgm:t>
    </dgm:pt>
    <dgm:pt modelId="{70AEFDB4-8D60-49BB-AB32-CB4DB948AABA}" type="parTrans" cxnId="{2105C879-11F5-4FA7-B79E-011E82E95B00}">
      <dgm:prSet/>
      <dgm:spPr/>
      <dgm:t>
        <a:bodyPr/>
        <a:lstStyle/>
        <a:p>
          <a:endParaRPr lang="en-US" sz="2000"/>
        </a:p>
      </dgm:t>
    </dgm:pt>
    <dgm:pt modelId="{0939D8B7-2105-4CC5-8B92-BB0D7D3E984F}" type="sibTrans" cxnId="{2105C879-11F5-4FA7-B79E-011E82E95B00}">
      <dgm:prSet/>
      <dgm:spPr/>
      <dgm:t>
        <a:bodyPr/>
        <a:lstStyle/>
        <a:p>
          <a:endParaRPr lang="en-US" sz="2000"/>
        </a:p>
      </dgm:t>
    </dgm:pt>
    <dgm:pt modelId="{57CCA472-F525-4534-896A-0A4A235356B9}">
      <dgm:prSet phldrT="[Text]" custT="1"/>
      <dgm:spPr/>
      <dgm:t>
        <a:bodyPr/>
        <a:lstStyle/>
        <a:p>
          <a:r>
            <a:rPr lang="en-US" sz="1400" dirty="0"/>
            <a:t>Possible Outcomes</a:t>
          </a:r>
        </a:p>
      </dgm:t>
    </dgm:pt>
    <dgm:pt modelId="{FF16842D-702A-46C7-9836-ABC3E1A8CCC7}" type="parTrans" cxnId="{6A3A853D-81AD-49E0-BBE2-AD0D8D62DEFB}">
      <dgm:prSet/>
      <dgm:spPr/>
      <dgm:t>
        <a:bodyPr/>
        <a:lstStyle/>
        <a:p>
          <a:endParaRPr lang="en-US" sz="2000"/>
        </a:p>
      </dgm:t>
    </dgm:pt>
    <dgm:pt modelId="{A7A7E9BD-C2F3-4F7D-8B29-DBE0D41D6618}" type="sibTrans" cxnId="{6A3A853D-81AD-49E0-BBE2-AD0D8D62DEFB}">
      <dgm:prSet/>
      <dgm:spPr/>
      <dgm:t>
        <a:bodyPr/>
        <a:lstStyle/>
        <a:p>
          <a:endParaRPr lang="en-US" sz="2000"/>
        </a:p>
      </dgm:t>
    </dgm:pt>
    <dgm:pt modelId="{3E29C4C9-D07C-4DC7-9AFD-2922383422A7}">
      <dgm:prSet phldrT="[Text]" custT="1"/>
      <dgm:spPr/>
      <dgm:t>
        <a:bodyPr/>
        <a:lstStyle/>
        <a:p>
          <a:r>
            <a:rPr lang="en-US" sz="1200" dirty="0"/>
            <a:t>Ready</a:t>
          </a:r>
        </a:p>
      </dgm:t>
    </dgm:pt>
    <dgm:pt modelId="{FF5FAB53-EB1F-4A8C-B9CA-23AB33B52921}" type="parTrans" cxnId="{D96F3615-746D-4E37-B704-3A1324FCA0DB}">
      <dgm:prSet/>
      <dgm:spPr/>
      <dgm:t>
        <a:bodyPr/>
        <a:lstStyle/>
        <a:p>
          <a:endParaRPr lang="en-US" sz="2000"/>
        </a:p>
      </dgm:t>
    </dgm:pt>
    <dgm:pt modelId="{245C4331-13E6-4AD0-9040-5AEF8DEB9A61}" type="sibTrans" cxnId="{D96F3615-746D-4E37-B704-3A1324FCA0DB}">
      <dgm:prSet/>
      <dgm:spPr/>
      <dgm:t>
        <a:bodyPr/>
        <a:lstStyle/>
        <a:p>
          <a:endParaRPr lang="en-US" sz="2000"/>
        </a:p>
      </dgm:t>
    </dgm:pt>
    <dgm:pt modelId="{55AE8D00-E729-484E-AEC8-44B1905C9D10}">
      <dgm:prSet phldrT="[Text]" custT="1"/>
      <dgm:spPr/>
      <dgm:t>
        <a:bodyPr/>
        <a:lstStyle/>
        <a:p>
          <a:r>
            <a:rPr lang="en-US" sz="1200" dirty="0"/>
            <a:t>Not Ready</a:t>
          </a:r>
        </a:p>
      </dgm:t>
    </dgm:pt>
    <dgm:pt modelId="{7FBEAF4B-596B-47EE-9B75-FB4E0F057B10}" type="parTrans" cxnId="{5B386A02-4EE4-41C7-8CC6-BD3AA7817220}">
      <dgm:prSet/>
      <dgm:spPr/>
      <dgm:t>
        <a:bodyPr/>
        <a:lstStyle/>
        <a:p>
          <a:endParaRPr lang="en-US" sz="2000"/>
        </a:p>
      </dgm:t>
    </dgm:pt>
    <dgm:pt modelId="{F3877B7E-9B37-45BC-946D-DC088516A1AF}" type="sibTrans" cxnId="{5B386A02-4EE4-41C7-8CC6-BD3AA7817220}">
      <dgm:prSet/>
      <dgm:spPr/>
      <dgm:t>
        <a:bodyPr/>
        <a:lstStyle/>
        <a:p>
          <a:endParaRPr lang="en-US" sz="2000"/>
        </a:p>
      </dgm:t>
    </dgm:pt>
    <dgm:pt modelId="{AC964C79-AA46-4CF5-AB8C-14E6B49588EC}">
      <dgm:prSet phldrT="[Text]" custT="1"/>
      <dgm:spPr/>
      <dgm:t>
        <a:bodyPr/>
        <a:lstStyle/>
        <a:p>
          <a:r>
            <a:rPr lang="en-US" sz="1200" dirty="0"/>
            <a:t>Recommended</a:t>
          </a:r>
        </a:p>
      </dgm:t>
    </dgm:pt>
    <dgm:pt modelId="{290D3B18-E48F-427D-96C1-DF8235D3C7B9}" type="parTrans" cxnId="{552E7BF6-6E05-49C4-97F5-AE54835E2544}">
      <dgm:prSet/>
      <dgm:spPr/>
      <dgm:t>
        <a:bodyPr/>
        <a:lstStyle/>
        <a:p>
          <a:endParaRPr lang="en-US" sz="2000"/>
        </a:p>
      </dgm:t>
    </dgm:pt>
    <dgm:pt modelId="{CC078D03-1D3D-4B4C-98B9-539430F730FD}" type="sibTrans" cxnId="{552E7BF6-6E05-49C4-97F5-AE54835E2544}">
      <dgm:prSet/>
      <dgm:spPr/>
      <dgm:t>
        <a:bodyPr/>
        <a:lstStyle/>
        <a:p>
          <a:endParaRPr lang="en-US" sz="2000"/>
        </a:p>
      </dgm:t>
    </dgm:pt>
    <dgm:pt modelId="{BCE92B1C-E715-4C23-B563-74070204751C}">
      <dgm:prSet phldrT="[Text]" custT="1"/>
      <dgm:spPr/>
      <dgm:t>
        <a:bodyPr/>
        <a:lstStyle/>
        <a:p>
          <a:r>
            <a:rPr lang="en-US" sz="1200" dirty="0"/>
            <a:t>‘Recommended’ also eligible for CD posts</a:t>
          </a:r>
          <a:endParaRPr lang="en-US" sz="1400" dirty="0"/>
        </a:p>
      </dgm:t>
    </dgm:pt>
    <dgm:pt modelId="{D088C8A8-4770-485B-9075-95E169D26D8A}" type="parTrans" cxnId="{F20F703E-FF07-4E7A-9477-508C2766B9C3}">
      <dgm:prSet/>
      <dgm:spPr/>
      <dgm:t>
        <a:bodyPr/>
        <a:lstStyle/>
        <a:p>
          <a:endParaRPr lang="en-US" sz="2000"/>
        </a:p>
      </dgm:t>
    </dgm:pt>
    <dgm:pt modelId="{A5F36BEE-FDF6-4A78-818E-116561E2B852}" type="sibTrans" cxnId="{F20F703E-FF07-4E7A-9477-508C2766B9C3}">
      <dgm:prSet/>
      <dgm:spPr/>
      <dgm:t>
        <a:bodyPr/>
        <a:lstStyle/>
        <a:p>
          <a:endParaRPr lang="en-US" sz="2000"/>
        </a:p>
      </dgm:t>
    </dgm:pt>
    <dgm:pt modelId="{98ACA7D3-C30C-4F9A-B34E-4D377CE9DC24}">
      <dgm:prSet phldrT="[Text]" custT="1"/>
      <dgm:spPr/>
      <dgm:t>
        <a:bodyPr/>
        <a:lstStyle/>
        <a:p>
          <a:r>
            <a:rPr lang="en-US" sz="1200" dirty="0"/>
            <a:t>Ready</a:t>
          </a:r>
        </a:p>
      </dgm:t>
    </dgm:pt>
    <dgm:pt modelId="{FA5BEEAB-FCCE-49A2-B36D-088F76EEDEEB}" type="parTrans" cxnId="{6F847C48-5E5B-479F-8927-7A4917D8B670}">
      <dgm:prSet/>
      <dgm:spPr/>
      <dgm:t>
        <a:bodyPr/>
        <a:lstStyle/>
        <a:p>
          <a:endParaRPr lang="en-US" sz="2000"/>
        </a:p>
      </dgm:t>
    </dgm:pt>
    <dgm:pt modelId="{ADCCF7AC-EB1C-444A-BEE8-8E4E21D3BD72}" type="sibTrans" cxnId="{6F847C48-5E5B-479F-8927-7A4917D8B670}">
      <dgm:prSet/>
      <dgm:spPr/>
      <dgm:t>
        <a:bodyPr/>
        <a:lstStyle/>
        <a:p>
          <a:endParaRPr lang="en-US" sz="2000"/>
        </a:p>
      </dgm:t>
    </dgm:pt>
    <dgm:pt modelId="{25948353-1B3F-40C6-AD25-77F7694BF323}">
      <dgm:prSet phldrT="[Text]" custT="1"/>
      <dgm:spPr/>
      <dgm:t>
        <a:bodyPr/>
        <a:lstStyle/>
        <a:p>
          <a:r>
            <a:rPr lang="en-US" sz="1200" dirty="0"/>
            <a:t>Not Ready</a:t>
          </a:r>
        </a:p>
      </dgm:t>
    </dgm:pt>
    <dgm:pt modelId="{EA206AC5-F1FE-4B3F-8307-CC24748DCCB7}" type="parTrans" cxnId="{9E75C5E2-602B-4FEE-A23D-536979E022AF}">
      <dgm:prSet/>
      <dgm:spPr/>
      <dgm:t>
        <a:bodyPr/>
        <a:lstStyle/>
        <a:p>
          <a:endParaRPr lang="en-US" sz="2000"/>
        </a:p>
      </dgm:t>
    </dgm:pt>
    <dgm:pt modelId="{42F01CB4-A2A8-4247-A6C6-4CF72D90C719}" type="sibTrans" cxnId="{9E75C5E2-602B-4FEE-A23D-536979E022AF}">
      <dgm:prSet/>
      <dgm:spPr/>
      <dgm:t>
        <a:bodyPr/>
        <a:lstStyle/>
        <a:p>
          <a:endParaRPr lang="en-US" sz="2000"/>
        </a:p>
      </dgm:t>
    </dgm:pt>
    <dgm:pt modelId="{D4C91486-3E34-47D7-9EF5-77688D4EB22C}">
      <dgm:prSet phldrT="[Text]" custT="1"/>
      <dgm:spPr/>
      <dgm:t>
        <a:bodyPr/>
        <a:lstStyle/>
        <a:p>
          <a:r>
            <a:rPr lang="en-US" sz="1200" dirty="0"/>
            <a:t>Not Recommended</a:t>
          </a:r>
        </a:p>
      </dgm:t>
    </dgm:pt>
    <dgm:pt modelId="{F71D19B8-2913-43AA-BCA5-76BEC77F43F8}" type="parTrans" cxnId="{D2EA4D1C-7964-47A1-B358-169FAC6B873A}">
      <dgm:prSet/>
      <dgm:spPr/>
      <dgm:t>
        <a:bodyPr/>
        <a:lstStyle/>
        <a:p>
          <a:endParaRPr lang="en-US" sz="2000"/>
        </a:p>
      </dgm:t>
    </dgm:pt>
    <dgm:pt modelId="{1844A52A-9F58-4B97-9FED-CEF7D0626C4A}" type="sibTrans" cxnId="{D2EA4D1C-7964-47A1-B358-169FAC6B873A}">
      <dgm:prSet/>
      <dgm:spPr/>
      <dgm:t>
        <a:bodyPr/>
        <a:lstStyle/>
        <a:p>
          <a:endParaRPr lang="en-US" sz="2000"/>
        </a:p>
      </dgm:t>
    </dgm:pt>
    <dgm:pt modelId="{B7AED8C4-851D-4F67-9380-8C96DD6C3DCB}">
      <dgm:prSet phldrT="[Text]" custT="1"/>
      <dgm:spPr/>
      <dgm:t>
        <a:bodyPr/>
        <a:lstStyle/>
        <a:p>
          <a:r>
            <a:rPr lang="en-US" sz="1400" dirty="0"/>
            <a:t>Possible Outcomes</a:t>
          </a:r>
        </a:p>
      </dgm:t>
    </dgm:pt>
    <dgm:pt modelId="{5E9E1508-6F3C-4305-AA30-18059679FA50}" type="sibTrans" cxnId="{3D15C40E-80EA-472D-9D79-B10E13FDC679}">
      <dgm:prSet/>
      <dgm:spPr/>
      <dgm:t>
        <a:bodyPr/>
        <a:lstStyle/>
        <a:p>
          <a:endParaRPr lang="en-US" sz="2000"/>
        </a:p>
      </dgm:t>
    </dgm:pt>
    <dgm:pt modelId="{B4592363-A367-4791-98A6-BCE4242379BF}" type="parTrans" cxnId="{3D15C40E-80EA-472D-9D79-B10E13FDC679}">
      <dgm:prSet/>
      <dgm:spPr/>
      <dgm:t>
        <a:bodyPr/>
        <a:lstStyle/>
        <a:p>
          <a:endParaRPr lang="en-US" sz="2000"/>
        </a:p>
      </dgm:t>
    </dgm:pt>
    <dgm:pt modelId="{79E3B1D5-2638-4A66-860A-4C1BA70F5F9E}">
      <dgm:prSet phldrT="[Text]" custT="1"/>
      <dgm:spPr/>
      <dgm:t>
        <a:bodyPr/>
        <a:lstStyle/>
        <a:p>
          <a:r>
            <a:rPr lang="en-US" sz="1400" dirty="0"/>
            <a:t>CD Assessment</a:t>
          </a:r>
        </a:p>
      </dgm:t>
    </dgm:pt>
    <dgm:pt modelId="{116C5BF1-7FD2-4972-A7C7-7677C26F47D2}" type="sibTrans" cxnId="{91E36F6F-A8AF-4BFB-A85A-FCF8DD3104E7}">
      <dgm:prSet/>
      <dgm:spPr/>
      <dgm:t>
        <a:bodyPr/>
        <a:lstStyle/>
        <a:p>
          <a:endParaRPr lang="en-US" sz="2000"/>
        </a:p>
      </dgm:t>
    </dgm:pt>
    <dgm:pt modelId="{7DDD7434-B9E3-4AE7-BF94-01FBDDDADCDA}" type="parTrans" cxnId="{91E36F6F-A8AF-4BFB-A85A-FCF8DD3104E7}">
      <dgm:prSet/>
      <dgm:spPr/>
      <dgm:t>
        <a:bodyPr/>
        <a:lstStyle/>
        <a:p>
          <a:endParaRPr lang="en-US" sz="2000"/>
        </a:p>
      </dgm:t>
    </dgm:pt>
    <dgm:pt modelId="{A0111082-CC96-4ECE-8791-E2DF99A9FEB8}" type="pres">
      <dgm:prSet presAssocID="{EDE272D5-0B88-4F95-94D6-B89F2F8F65A4}" presName="Name0" presStyleCnt="0">
        <dgm:presLayoutVars>
          <dgm:chMax val="5"/>
          <dgm:chPref val="5"/>
          <dgm:dir/>
          <dgm:animLvl val="lvl"/>
        </dgm:presLayoutVars>
      </dgm:prSet>
      <dgm:spPr/>
    </dgm:pt>
    <dgm:pt modelId="{23B5121F-78E4-47AF-9BFA-4E7495873B7E}" type="pres">
      <dgm:prSet presAssocID="{1D11AC9E-CEE6-4D51-8307-AC9A10B7907E}" presName="parentText1" presStyleLbl="node1" presStyleIdx="0" presStyleCnt="3" custLinFactNeighborY="-13324">
        <dgm:presLayoutVars>
          <dgm:chMax/>
          <dgm:chPref val="3"/>
          <dgm:bulletEnabled val="1"/>
        </dgm:presLayoutVars>
      </dgm:prSet>
      <dgm:spPr/>
    </dgm:pt>
    <dgm:pt modelId="{948AEE24-AAF5-4FA5-8D78-22B60FAD94A2}" type="pres">
      <dgm:prSet presAssocID="{1D11AC9E-CEE6-4D51-8307-AC9A10B7907E}" presName="childText1" presStyleLbl="solidAlignAcc1" presStyleIdx="0" presStyleCnt="3" custScaleY="118720">
        <dgm:presLayoutVars>
          <dgm:chMax val="0"/>
          <dgm:chPref val="0"/>
          <dgm:bulletEnabled val="1"/>
        </dgm:presLayoutVars>
      </dgm:prSet>
      <dgm:spPr/>
    </dgm:pt>
    <dgm:pt modelId="{7D9D065B-AD39-48FD-8EA3-4BA3B4952510}" type="pres">
      <dgm:prSet presAssocID="{79E3B1D5-2638-4A66-860A-4C1BA70F5F9E}" presName="parentText2" presStyleLbl="node1" presStyleIdx="1" presStyleCnt="3">
        <dgm:presLayoutVars>
          <dgm:chMax/>
          <dgm:chPref val="3"/>
          <dgm:bulletEnabled val="1"/>
        </dgm:presLayoutVars>
      </dgm:prSet>
      <dgm:spPr/>
    </dgm:pt>
    <dgm:pt modelId="{F7EB5D9D-67F6-4FD1-ACCD-340944721AB6}" type="pres">
      <dgm:prSet presAssocID="{79E3B1D5-2638-4A66-860A-4C1BA70F5F9E}" presName="childText2" presStyleLbl="solidAlignAcc1" presStyleIdx="1" presStyleCnt="3" custScaleY="115740" custLinFactNeighborY="3288">
        <dgm:presLayoutVars>
          <dgm:chMax val="0"/>
          <dgm:chPref val="0"/>
          <dgm:bulletEnabled val="1"/>
        </dgm:presLayoutVars>
      </dgm:prSet>
      <dgm:spPr/>
    </dgm:pt>
    <dgm:pt modelId="{F2EAF31F-6462-49C2-BE43-D2C830AB3AD2}" type="pres">
      <dgm:prSet presAssocID="{F3CFE4AA-BC3C-4328-89E5-2BD51EFF4EEB}" presName="parentText3" presStyleLbl="node1" presStyleIdx="2" presStyleCnt="3" custLinFactNeighborY="13672">
        <dgm:presLayoutVars>
          <dgm:chMax/>
          <dgm:chPref val="3"/>
          <dgm:bulletEnabled val="1"/>
        </dgm:presLayoutVars>
      </dgm:prSet>
      <dgm:spPr/>
    </dgm:pt>
    <dgm:pt modelId="{17CE35B6-0621-46A6-878E-C193446F38B3}" type="pres">
      <dgm:prSet presAssocID="{F3CFE4AA-BC3C-4328-89E5-2BD51EFF4EEB}" presName="childText3" presStyleLbl="solidAlignAcc1" presStyleIdx="2" presStyleCnt="3" custScaleY="153422" custLinFactNeighborY="30277">
        <dgm:presLayoutVars>
          <dgm:chMax val="0"/>
          <dgm:chPref val="0"/>
          <dgm:bulletEnabled val="1"/>
        </dgm:presLayoutVars>
      </dgm:prSet>
      <dgm:spPr/>
    </dgm:pt>
  </dgm:ptLst>
  <dgm:cxnLst>
    <dgm:cxn modelId="{CB92820B-6F5F-4A81-9633-E83265954EE5}" type="presOf" srcId="{3E29C4C9-D07C-4DC7-9AFD-2922383422A7}" destId="{948AEE24-AAF5-4FA5-8D78-22B60FAD94A2}" srcOrd="0" destOrd="1" presId="urn:microsoft.com/office/officeart/2009/3/layout/IncreasingArrowsProcess"/>
    <dgm:cxn modelId="{A4FC7268-6CC4-42F8-ADE5-784B251901FF}" type="presOf" srcId="{98ACA7D3-C30C-4F9A-B34E-4D377CE9DC24}" destId="{F7EB5D9D-67F6-4FD1-ACCD-340944721AB6}" srcOrd="0" destOrd="1" presId="urn:microsoft.com/office/officeart/2009/3/layout/IncreasingArrowsProcess"/>
    <dgm:cxn modelId="{1669BD34-81B9-4024-930C-AF6A6383E086}" type="presOf" srcId="{EDE272D5-0B88-4F95-94D6-B89F2F8F65A4}" destId="{A0111082-CC96-4ECE-8791-E2DF99A9FEB8}" srcOrd="0" destOrd="0" presId="urn:microsoft.com/office/officeart/2009/3/layout/IncreasingArrowsProcess"/>
    <dgm:cxn modelId="{D2F61915-2396-410F-89B5-EE9576A1FF0A}" type="presOf" srcId="{AC964C79-AA46-4CF5-AB8C-14E6B49588EC}" destId="{17CE35B6-0621-46A6-878E-C193446F38B3}" srcOrd="0" destOrd="1" presId="urn:microsoft.com/office/officeart/2009/3/layout/IncreasingArrowsProcess"/>
    <dgm:cxn modelId="{3572DEA7-F11B-499D-95F2-7A984689DF7E}" type="presOf" srcId="{55AE8D00-E729-484E-AEC8-44B1905C9D10}" destId="{948AEE24-AAF5-4FA5-8D78-22B60FAD94A2}" srcOrd="0" destOrd="2" presId="urn:microsoft.com/office/officeart/2009/3/layout/IncreasingArrowsProcess"/>
    <dgm:cxn modelId="{5ABD34D5-CA7D-4553-A89A-805B3D8707B5}" type="presOf" srcId="{57CCA472-F525-4534-896A-0A4A235356B9}" destId="{17CE35B6-0621-46A6-878E-C193446F38B3}" srcOrd="0" destOrd="0" presId="urn:microsoft.com/office/officeart/2009/3/layout/IncreasingArrowsProcess"/>
    <dgm:cxn modelId="{70461A7D-E5BE-4A1E-94DF-8C6992541F7C}" type="presOf" srcId="{1D11AC9E-CEE6-4D51-8307-AC9A10B7907E}" destId="{23B5121F-78E4-47AF-9BFA-4E7495873B7E}" srcOrd="0" destOrd="0" presId="urn:microsoft.com/office/officeart/2009/3/layout/IncreasingArrowsProcess"/>
    <dgm:cxn modelId="{16D0A146-3795-44DC-A146-DB8E32E61E96}" srcId="{EDE272D5-0B88-4F95-94D6-B89F2F8F65A4}" destId="{1D11AC9E-CEE6-4D51-8307-AC9A10B7907E}" srcOrd="0" destOrd="0" parTransId="{3AFB5E59-59AA-4C41-A7F2-5C05F7C0B5DE}" sibTransId="{6D9E24A8-A628-4C29-8343-BC269B23ABC3}"/>
    <dgm:cxn modelId="{5B386A02-4EE4-41C7-8CC6-BD3AA7817220}" srcId="{A575C8CE-F69A-4F2A-B576-6F728D9B72E9}" destId="{55AE8D00-E729-484E-AEC8-44B1905C9D10}" srcOrd="1" destOrd="0" parTransId="{7FBEAF4B-596B-47EE-9B75-FB4E0F057B10}" sibTransId="{F3877B7E-9B37-45BC-946D-DC088516A1AF}"/>
    <dgm:cxn modelId="{552E7BF6-6E05-49C4-97F5-AE54835E2544}" srcId="{57CCA472-F525-4534-896A-0A4A235356B9}" destId="{AC964C79-AA46-4CF5-AB8C-14E6B49588EC}" srcOrd="0" destOrd="0" parTransId="{290D3B18-E48F-427D-96C1-DF8235D3C7B9}" sibTransId="{CC078D03-1D3D-4B4C-98B9-539430F730FD}"/>
    <dgm:cxn modelId="{4CE13257-676E-4DCB-99E2-A389CA796658}" type="presOf" srcId="{D4C91486-3E34-47D7-9EF5-77688D4EB22C}" destId="{17CE35B6-0621-46A6-878E-C193446F38B3}" srcOrd="0" destOrd="2" presId="urn:microsoft.com/office/officeart/2009/3/layout/IncreasingArrowsProcess"/>
    <dgm:cxn modelId="{75893806-8773-41C3-95EA-853734005FC6}" srcId="{1D11AC9E-CEE6-4D51-8307-AC9A10B7907E}" destId="{A575C8CE-F69A-4F2A-B576-6F728D9B72E9}" srcOrd="0" destOrd="0" parTransId="{B855DCD4-CF17-4954-A0EA-DE78C76830E8}" sibTransId="{12FEAF6D-81E5-48BD-8EE4-DB56CF7500F1}"/>
    <dgm:cxn modelId="{6F847C48-5E5B-479F-8927-7A4917D8B670}" srcId="{B7AED8C4-851D-4F67-9380-8C96DD6C3DCB}" destId="{98ACA7D3-C30C-4F9A-B34E-4D377CE9DC24}" srcOrd="0" destOrd="0" parTransId="{FA5BEEAB-FCCE-49A2-B36D-088F76EEDEEB}" sibTransId="{ADCCF7AC-EB1C-444A-BEE8-8E4E21D3BD72}"/>
    <dgm:cxn modelId="{91E36F6F-A8AF-4BFB-A85A-FCF8DD3104E7}" srcId="{EDE272D5-0B88-4F95-94D6-B89F2F8F65A4}" destId="{79E3B1D5-2638-4A66-860A-4C1BA70F5F9E}" srcOrd="1" destOrd="0" parTransId="{7DDD7434-B9E3-4AE7-BF94-01FBDDDADCDA}" sibTransId="{116C5BF1-7FD2-4972-A7C7-7677C26F47D2}"/>
    <dgm:cxn modelId="{9E75C5E2-602B-4FEE-A23D-536979E022AF}" srcId="{B7AED8C4-851D-4F67-9380-8C96DD6C3DCB}" destId="{25948353-1B3F-40C6-AD25-77F7694BF323}" srcOrd="1" destOrd="0" parTransId="{EA206AC5-F1FE-4B3F-8307-CC24748DCCB7}" sibTransId="{42F01CB4-A2A8-4247-A6C6-4CF72D90C719}"/>
    <dgm:cxn modelId="{F20F703E-FF07-4E7A-9477-508C2766B9C3}" srcId="{F3CFE4AA-BC3C-4328-89E5-2BD51EFF4EEB}" destId="{BCE92B1C-E715-4C23-B563-74070204751C}" srcOrd="1" destOrd="0" parTransId="{D088C8A8-4770-485B-9075-95E169D26D8A}" sibTransId="{A5F36BEE-FDF6-4A78-818E-116561E2B852}"/>
    <dgm:cxn modelId="{266E8D59-BD78-480E-AEF8-65D88D7630CE}" type="presOf" srcId="{A575C8CE-F69A-4F2A-B576-6F728D9B72E9}" destId="{948AEE24-AAF5-4FA5-8D78-22B60FAD94A2}" srcOrd="0" destOrd="0" presId="urn:microsoft.com/office/officeart/2009/3/layout/IncreasingArrowsProcess"/>
    <dgm:cxn modelId="{D2814B37-0B4D-4283-8E3B-17FDBF227616}" type="presOf" srcId="{F3CFE4AA-BC3C-4328-89E5-2BD51EFF4EEB}" destId="{F2EAF31F-6462-49C2-BE43-D2C830AB3AD2}" srcOrd="0" destOrd="0" presId="urn:microsoft.com/office/officeart/2009/3/layout/IncreasingArrowsProcess"/>
    <dgm:cxn modelId="{D2EA4D1C-7964-47A1-B358-169FAC6B873A}" srcId="{57CCA472-F525-4534-896A-0A4A235356B9}" destId="{D4C91486-3E34-47D7-9EF5-77688D4EB22C}" srcOrd="1" destOrd="0" parTransId="{F71D19B8-2913-43AA-BCA5-76BEC77F43F8}" sibTransId="{1844A52A-9F58-4B97-9FED-CEF7D0626C4A}"/>
    <dgm:cxn modelId="{4BDA9E4E-2A0A-4F46-A80E-66D824D02610}" type="presOf" srcId="{B7AED8C4-851D-4F67-9380-8C96DD6C3DCB}" destId="{F7EB5D9D-67F6-4FD1-ACCD-340944721AB6}" srcOrd="0" destOrd="0" presId="urn:microsoft.com/office/officeart/2009/3/layout/IncreasingArrowsProcess"/>
    <dgm:cxn modelId="{3D15C40E-80EA-472D-9D79-B10E13FDC679}" srcId="{79E3B1D5-2638-4A66-860A-4C1BA70F5F9E}" destId="{B7AED8C4-851D-4F67-9380-8C96DD6C3DCB}" srcOrd="0" destOrd="0" parTransId="{B4592363-A367-4791-98A6-BCE4242379BF}" sibTransId="{5E9E1508-6F3C-4305-AA30-18059679FA50}"/>
    <dgm:cxn modelId="{2105C879-11F5-4FA7-B79E-011E82E95B00}" srcId="{EDE272D5-0B88-4F95-94D6-B89F2F8F65A4}" destId="{F3CFE4AA-BC3C-4328-89E5-2BD51EFF4EEB}" srcOrd="2" destOrd="0" parTransId="{70AEFDB4-8D60-49BB-AB32-CB4DB948AABA}" sibTransId="{0939D8B7-2105-4CC5-8B92-BB0D7D3E984F}"/>
    <dgm:cxn modelId="{2AA97FD1-FC20-4AAD-89E7-03124400C98A}" type="presOf" srcId="{79E3B1D5-2638-4A66-860A-4C1BA70F5F9E}" destId="{7D9D065B-AD39-48FD-8EA3-4BA3B4952510}" srcOrd="0" destOrd="0" presId="urn:microsoft.com/office/officeart/2009/3/layout/IncreasingArrowsProcess"/>
    <dgm:cxn modelId="{04F59FE0-1DE3-4B7D-8BC4-29ECE83DFFD9}" type="presOf" srcId="{25948353-1B3F-40C6-AD25-77F7694BF323}" destId="{F7EB5D9D-67F6-4FD1-ACCD-340944721AB6}" srcOrd="0" destOrd="2" presId="urn:microsoft.com/office/officeart/2009/3/layout/IncreasingArrowsProcess"/>
    <dgm:cxn modelId="{3B529A3B-EC4F-4F26-B366-EB56AEAFCC2A}" type="presOf" srcId="{BCE92B1C-E715-4C23-B563-74070204751C}" destId="{17CE35B6-0621-46A6-878E-C193446F38B3}" srcOrd="0" destOrd="3" presId="urn:microsoft.com/office/officeart/2009/3/layout/IncreasingArrowsProcess"/>
    <dgm:cxn modelId="{6A3A853D-81AD-49E0-BBE2-AD0D8D62DEFB}" srcId="{F3CFE4AA-BC3C-4328-89E5-2BD51EFF4EEB}" destId="{57CCA472-F525-4534-896A-0A4A235356B9}" srcOrd="0" destOrd="0" parTransId="{FF16842D-702A-46C7-9836-ABC3E1A8CCC7}" sibTransId="{A7A7E9BD-C2F3-4F7D-8B29-DBE0D41D6618}"/>
    <dgm:cxn modelId="{D96F3615-746D-4E37-B704-3A1324FCA0DB}" srcId="{A575C8CE-F69A-4F2A-B576-6F728D9B72E9}" destId="{3E29C4C9-D07C-4DC7-9AFD-2922383422A7}" srcOrd="0" destOrd="0" parTransId="{FF5FAB53-EB1F-4A8C-B9CA-23AB33B52921}" sibTransId="{245C4331-13E6-4AD0-9040-5AEF8DEB9A61}"/>
    <dgm:cxn modelId="{C3D98F31-9E63-43CB-AAF0-5F06D6A967A3}" type="presParOf" srcId="{A0111082-CC96-4ECE-8791-E2DF99A9FEB8}" destId="{23B5121F-78E4-47AF-9BFA-4E7495873B7E}" srcOrd="0" destOrd="0" presId="urn:microsoft.com/office/officeart/2009/3/layout/IncreasingArrowsProcess"/>
    <dgm:cxn modelId="{9CF1ECF6-6F2E-40AF-A9BF-377F44B20BCE}" type="presParOf" srcId="{A0111082-CC96-4ECE-8791-E2DF99A9FEB8}" destId="{948AEE24-AAF5-4FA5-8D78-22B60FAD94A2}" srcOrd="1" destOrd="0" presId="urn:microsoft.com/office/officeart/2009/3/layout/IncreasingArrowsProcess"/>
    <dgm:cxn modelId="{0C8879BF-4DEE-46FF-B8EF-E84D05BA317A}" type="presParOf" srcId="{A0111082-CC96-4ECE-8791-E2DF99A9FEB8}" destId="{7D9D065B-AD39-48FD-8EA3-4BA3B4952510}" srcOrd="2" destOrd="0" presId="urn:microsoft.com/office/officeart/2009/3/layout/IncreasingArrowsProcess"/>
    <dgm:cxn modelId="{581FA0EC-66D6-43BC-94C5-41177B45AC68}" type="presParOf" srcId="{A0111082-CC96-4ECE-8791-E2DF99A9FEB8}" destId="{F7EB5D9D-67F6-4FD1-ACCD-340944721AB6}" srcOrd="3" destOrd="0" presId="urn:microsoft.com/office/officeart/2009/3/layout/IncreasingArrowsProcess"/>
    <dgm:cxn modelId="{E1BE70BE-C024-44D2-BEE2-9A741D02929C}" type="presParOf" srcId="{A0111082-CC96-4ECE-8791-E2DF99A9FEB8}" destId="{F2EAF31F-6462-49C2-BE43-D2C830AB3AD2}" srcOrd="4" destOrd="0" presId="urn:microsoft.com/office/officeart/2009/3/layout/IncreasingArrowsProcess"/>
    <dgm:cxn modelId="{2E24D1C8-03A0-4C2D-B225-B7576061E060}" type="presParOf" srcId="{A0111082-CC96-4ECE-8791-E2DF99A9FEB8}" destId="{17CE35B6-0621-46A6-878E-C193446F38B3}"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E272D5-0B88-4F95-94D6-B89F2F8F65A4}" type="doc">
      <dgm:prSet loTypeId="urn:microsoft.com/office/officeart/2005/8/layout/bProcess3" loCatId="process" qsTypeId="urn:microsoft.com/office/officeart/2005/8/quickstyle/simple2" qsCatId="simple" csTypeId="urn:microsoft.com/office/officeart/2005/8/colors/accent3_1" csCatId="accent3" phldr="1"/>
      <dgm:spPr/>
      <dgm:t>
        <a:bodyPr/>
        <a:lstStyle/>
        <a:p>
          <a:endParaRPr lang="en-US"/>
        </a:p>
      </dgm:t>
    </dgm:pt>
    <dgm:pt modelId="{1D11AC9E-CEE6-4D51-8307-AC9A10B7907E}">
      <dgm:prSet phldrT="[Text]" custT="1"/>
      <dgm:spPr>
        <a:solidFill>
          <a:schemeClr val="bg2">
            <a:lumMod val="75000"/>
          </a:schemeClr>
        </a:solidFill>
      </dgm:spPr>
      <dgm:t>
        <a:bodyPr/>
        <a:lstStyle/>
        <a:p>
          <a:r>
            <a:rPr lang="en-US" sz="1050" dirty="0">
              <a:solidFill>
                <a:schemeClr val="bg1"/>
              </a:solidFill>
            </a:rPr>
            <a:t>DRR/DCD Assessment: Ready</a:t>
          </a:r>
        </a:p>
      </dgm:t>
    </dgm:pt>
    <dgm:pt modelId="{3AFB5E59-59AA-4C41-A7F2-5C05F7C0B5DE}" type="parTrans" cxnId="{16D0A146-3795-44DC-A146-DB8E32E61E96}">
      <dgm:prSet/>
      <dgm:spPr/>
      <dgm:t>
        <a:bodyPr/>
        <a:lstStyle/>
        <a:p>
          <a:endParaRPr lang="en-US" sz="1200"/>
        </a:p>
      </dgm:t>
    </dgm:pt>
    <dgm:pt modelId="{6D9E24A8-A628-4C29-8343-BC269B23ABC3}" type="sibTrans" cxnId="{16D0A146-3795-44DC-A146-DB8E32E61E96}">
      <dgm:prSet custT="1"/>
      <dgm:spPr/>
      <dgm:t>
        <a:bodyPr/>
        <a:lstStyle/>
        <a:p>
          <a:endParaRPr lang="en-US" sz="1200"/>
        </a:p>
      </dgm:t>
    </dgm:pt>
    <dgm:pt modelId="{A575C8CE-F69A-4F2A-B576-6F728D9B72E9}">
      <dgm:prSet phldrT="[Text]" custT="1"/>
      <dgm:spPr/>
      <dgm:t>
        <a:bodyPr/>
        <a:lstStyle/>
        <a:p>
          <a:r>
            <a:rPr lang="en-US" sz="1200" dirty="0"/>
            <a:t>DCD-P in small CO</a:t>
          </a:r>
        </a:p>
      </dgm:t>
    </dgm:pt>
    <dgm:pt modelId="{B855DCD4-CF17-4954-A0EA-DE78C76830E8}" type="parTrans" cxnId="{75893806-8773-41C3-95EA-853734005FC6}">
      <dgm:prSet/>
      <dgm:spPr/>
      <dgm:t>
        <a:bodyPr/>
        <a:lstStyle/>
        <a:p>
          <a:endParaRPr lang="en-US" sz="1200"/>
        </a:p>
      </dgm:t>
    </dgm:pt>
    <dgm:pt modelId="{12FEAF6D-81E5-48BD-8EE4-DB56CF7500F1}" type="sibTrans" cxnId="{75893806-8773-41C3-95EA-853734005FC6}">
      <dgm:prSet custT="1"/>
      <dgm:spPr/>
      <dgm:t>
        <a:bodyPr/>
        <a:lstStyle/>
        <a:p>
          <a:endParaRPr lang="en-US" sz="1200"/>
        </a:p>
      </dgm:t>
    </dgm:pt>
    <dgm:pt modelId="{F3CFE4AA-BC3C-4328-89E5-2BD51EFF4EEB}">
      <dgm:prSet phldrT="[Text]" custT="1"/>
      <dgm:spPr>
        <a:solidFill>
          <a:srgbClr val="C00000"/>
        </a:solidFill>
      </dgm:spPr>
      <dgm:t>
        <a:bodyPr/>
        <a:lstStyle/>
        <a:p>
          <a:pPr>
            <a:lnSpc>
              <a:spcPct val="100000"/>
            </a:lnSpc>
          </a:pPr>
          <a:r>
            <a:rPr lang="en-US" sz="1050" dirty="0">
              <a:solidFill>
                <a:schemeClr val="bg1"/>
              </a:solidFill>
            </a:rPr>
            <a:t>RC Assessment: Recommended</a:t>
          </a:r>
        </a:p>
      </dgm:t>
    </dgm:pt>
    <dgm:pt modelId="{70AEFDB4-8D60-49BB-AB32-CB4DB948AABA}" type="parTrans" cxnId="{2105C879-11F5-4FA7-B79E-011E82E95B00}">
      <dgm:prSet/>
      <dgm:spPr/>
      <dgm:t>
        <a:bodyPr/>
        <a:lstStyle/>
        <a:p>
          <a:endParaRPr lang="en-US" sz="1200"/>
        </a:p>
      </dgm:t>
    </dgm:pt>
    <dgm:pt modelId="{0939D8B7-2105-4CC5-8B92-BB0D7D3E984F}" type="sibTrans" cxnId="{2105C879-11F5-4FA7-B79E-011E82E95B00}">
      <dgm:prSet custT="1"/>
      <dgm:spPr/>
      <dgm:t>
        <a:bodyPr/>
        <a:lstStyle/>
        <a:p>
          <a:endParaRPr lang="en-US" sz="1200"/>
        </a:p>
      </dgm:t>
    </dgm:pt>
    <dgm:pt modelId="{57CCA472-F525-4534-896A-0A4A235356B9}">
      <dgm:prSet phldrT="[Text]" custT="1"/>
      <dgm:spPr/>
      <dgm:t>
        <a:bodyPr/>
        <a:lstStyle/>
        <a:p>
          <a:r>
            <a:rPr lang="en-US" sz="1200" dirty="0"/>
            <a:t>RC/RR in Country X</a:t>
          </a:r>
        </a:p>
      </dgm:t>
    </dgm:pt>
    <dgm:pt modelId="{FF16842D-702A-46C7-9836-ABC3E1A8CCC7}" type="parTrans" cxnId="{6A3A853D-81AD-49E0-BBE2-AD0D8D62DEFB}">
      <dgm:prSet/>
      <dgm:spPr/>
      <dgm:t>
        <a:bodyPr/>
        <a:lstStyle/>
        <a:p>
          <a:endParaRPr lang="en-US" sz="1200"/>
        </a:p>
      </dgm:t>
    </dgm:pt>
    <dgm:pt modelId="{A7A7E9BD-C2F3-4F7D-8B29-DBE0D41D6618}" type="sibTrans" cxnId="{6A3A853D-81AD-49E0-BBE2-AD0D8D62DEFB}">
      <dgm:prSet/>
      <dgm:spPr/>
      <dgm:t>
        <a:bodyPr/>
        <a:lstStyle/>
        <a:p>
          <a:endParaRPr lang="en-US" sz="1200"/>
        </a:p>
      </dgm:t>
    </dgm:pt>
    <dgm:pt modelId="{1F7D562D-5777-4B30-8BCE-8727AE8C85FF}">
      <dgm:prSet phldrT="[Text]" custT="1"/>
      <dgm:spPr/>
      <dgm:t>
        <a:bodyPr/>
        <a:lstStyle/>
        <a:p>
          <a:r>
            <a:rPr lang="en-US" sz="1200" dirty="0"/>
            <a:t>Regional </a:t>
          </a:r>
          <a:r>
            <a:rPr lang="en-US" sz="1200" dirty="0" err="1"/>
            <a:t>Prgm</a:t>
          </a:r>
          <a:r>
            <a:rPr lang="en-US" sz="1200" dirty="0"/>
            <a:t> Advisor in </a:t>
          </a:r>
          <a:r>
            <a:rPr lang="en-US" sz="1200" dirty="0" err="1"/>
            <a:t>RBx</a:t>
          </a:r>
          <a:endParaRPr lang="en-US" sz="1200" dirty="0"/>
        </a:p>
      </dgm:t>
    </dgm:pt>
    <dgm:pt modelId="{ED4A4B2E-6347-41C2-B28C-47EE5CB6B13E}" type="parTrans" cxnId="{25CDFF0C-0966-4C51-B689-4138A0776F61}">
      <dgm:prSet/>
      <dgm:spPr/>
      <dgm:t>
        <a:bodyPr/>
        <a:lstStyle/>
        <a:p>
          <a:endParaRPr lang="en-US" sz="1200"/>
        </a:p>
      </dgm:t>
    </dgm:pt>
    <dgm:pt modelId="{1F2FE203-8FB4-4300-9228-59238CD84542}" type="sibTrans" cxnId="{25CDFF0C-0966-4C51-B689-4138A0776F61}">
      <dgm:prSet custT="1"/>
      <dgm:spPr/>
      <dgm:t>
        <a:bodyPr/>
        <a:lstStyle/>
        <a:p>
          <a:endParaRPr lang="en-US" sz="1200"/>
        </a:p>
      </dgm:t>
    </dgm:pt>
    <dgm:pt modelId="{B7AED8C4-851D-4F67-9380-8C96DD6C3DCB}">
      <dgm:prSet phldrT="[Text]" custT="1"/>
      <dgm:spPr>
        <a:solidFill>
          <a:schemeClr val="accent4">
            <a:lumMod val="75000"/>
          </a:schemeClr>
        </a:solidFill>
      </dgm:spPr>
      <dgm:t>
        <a:bodyPr/>
        <a:lstStyle/>
        <a:p>
          <a:r>
            <a:rPr lang="en-US" sz="1050">
              <a:solidFill>
                <a:schemeClr val="bg1"/>
              </a:solidFill>
            </a:rPr>
            <a:t>CD Assessment: Ready</a:t>
          </a:r>
          <a:endParaRPr lang="en-US" sz="1050" dirty="0"/>
        </a:p>
      </dgm:t>
    </dgm:pt>
    <dgm:pt modelId="{5E9E1508-6F3C-4305-AA30-18059679FA50}" type="sibTrans" cxnId="{3D15C40E-80EA-472D-9D79-B10E13FDC679}">
      <dgm:prSet custT="1"/>
      <dgm:spPr/>
      <dgm:t>
        <a:bodyPr/>
        <a:lstStyle/>
        <a:p>
          <a:endParaRPr lang="en-US" sz="1200"/>
        </a:p>
      </dgm:t>
    </dgm:pt>
    <dgm:pt modelId="{B4592363-A367-4791-98A6-BCE4242379BF}" type="parTrans" cxnId="{3D15C40E-80EA-472D-9D79-B10E13FDC679}">
      <dgm:prSet/>
      <dgm:spPr/>
      <dgm:t>
        <a:bodyPr/>
        <a:lstStyle/>
        <a:p>
          <a:endParaRPr lang="en-US" sz="1200"/>
        </a:p>
      </dgm:t>
    </dgm:pt>
    <dgm:pt modelId="{79E3B1D5-2638-4A66-860A-4C1BA70F5F9E}">
      <dgm:prSet phldrT="[Text]" custT="1"/>
      <dgm:spPr>
        <a:noFill/>
      </dgm:spPr>
      <dgm:t>
        <a:bodyPr/>
        <a:lstStyle/>
        <a:p>
          <a:r>
            <a:rPr lang="en-US" sz="1200"/>
            <a:t>DRR-P/O in large CO</a:t>
          </a:r>
          <a:endParaRPr lang="en-US" sz="1200" dirty="0">
            <a:solidFill>
              <a:schemeClr val="tx1"/>
            </a:solidFill>
          </a:endParaRPr>
        </a:p>
      </dgm:t>
    </dgm:pt>
    <dgm:pt modelId="{116C5BF1-7FD2-4972-A7C7-7677C26F47D2}" type="sibTrans" cxnId="{91E36F6F-A8AF-4BFB-A85A-FCF8DD3104E7}">
      <dgm:prSet custT="1"/>
      <dgm:spPr/>
      <dgm:t>
        <a:bodyPr/>
        <a:lstStyle/>
        <a:p>
          <a:endParaRPr lang="en-US" sz="1200"/>
        </a:p>
      </dgm:t>
    </dgm:pt>
    <dgm:pt modelId="{7DDD7434-B9E3-4AE7-BF94-01FBDDDADCDA}" type="parTrans" cxnId="{91E36F6F-A8AF-4BFB-A85A-FCF8DD3104E7}">
      <dgm:prSet/>
      <dgm:spPr/>
      <dgm:t>
        <a:bodyPr/>
        <a:lstStyle/>
        <a:p>
          <a:endParaRPr lang="en-US" sz="1200"/>
        </a:p>
      </dgm:t>
    </dgm:pt>
    <dgm:pt modelId="{78C914A9-6887-4A62-8600-2A9F1A45E71F}">
      <dgm:prSet phldrT="[Text]" custT="1"/>
      <dgm:spPr/>
      <dgm:t>
        <a:bodyPr/>
        <a:lstStyle/>
        <a:p>
          <a:r>
            <a:rPr lang="en-US" sz="1200" dirty="0"/>
            <a:t>CD in large CO</a:t>
          </a:r>
        </a:p>
      </dgm:t>
    </dgm:pt>
    <dgm:pt modelId="{EF1AB36A-961C-4B56-B5DF-671642B70412}" type="parTrans" cxnId="{6D383E65-90E2-4199-990B-BBE6701D3A29}">
      <dgm:prSet/>
      <dgm:spPr/>
      <dgm:t>
        <a:bodyPr/>
        <a:lstStyle/>
        <a:p>
          <a:endParaRPr lang="en-US" sz="1200"/>
        </a:p>
      </dgm:t>
    </dgm:pt>
    <dgm:pt modelId="{746F0FC2-14DB-4C72-82D6-BC1D23FBA0B8}" type="sibTrans" cxnId="{6D383E65-90E2-4199-990B-BBE6701D3A29}">
      <dgm:prSet custT="1"/>
      <dgm:spPr/>
      <dgm:t>
        <a:bodyPr/>
        <a:lstStyle/>
        <a:p>
          <a:endParaRPr lang="en-US" sz="1200"/>
        </a:p>
      </dgm:t>
    </dgm:pt>
    <dgm:pt modelId="{755D0BEA-23D4-4DA8-BAF1-CED9B6F83CD1}">
      <dgm:prSet phldrT="[Text]" custT="1"/>
      <dgm:spPr/>
      <dgm:t>
        <a:bodyPr/>
        <a:lstStyle/>
        <a:p>
          <a:r>
            <a:rPr lang="en-US" sz="1200" dirty="0"/>
            <a:t>CD in medium CO</a:t>
          </a:r>
        </a:p>
      </dgm:t>
    </dgm:pt>
    <dgm:pt modelId="{CBBB52AD-2C73-418C-85A4-DCA00E3B57E2}" type="parTrans" cxnId="{518261EB-55DD-4D7D-AFD7-988A0A21D009}">
      <dgm:prSet/>
      <dgm:spPr/>
      <dgm:t>
        <a:bodyPr/>
        <a:lstStyle/>
        <a:p>
          <a:endParaRPr lang="en-US"/>
        </a:p>
      </dgm:t>
    </dgm:pt>
    <dgm:pt modelId="{3EE75190-0AF7-43E0-8B57-A9C1F54B9091}" type="sibTrans" cxnId="{518261EB-55DD-4D7D-AFD7-988A0A21D009}">
      <dgm:prSet/>
      <dgm:spPr/>
      <dgm:t>
        <a:bodyPr/>
        <a:lstStyle/>
        <a:p>
          <a:endParaRPr lang="en-US"/>
        </a:p>
      </dgm:t>
    </dgm:pt>
    <dgm:pt modelId="{47921306-F017-4AAF-B453-EAFF3BD657F0}" type="pres">
      <dgm:prSet presAssocID="{EDE272D5-0B88-4F95-94D6-B89F2F8F65A4}" presName="Name0" presStyleCnt="0">
        <dgm:presLayoutVars>
          <dgm:dir/>
          <dgm:resizeHandles val="exact"/>
        </dgm:presLayoutVars>
      </dgm:prSet>
      <dgm:spPr/>
    </dgm:pt>
    <dgm:pt modelId="{BF94A55C-DD69-4DFF-85FB-A6D6AC50C65F}" type="pres">
      <dgm:prSet presAssocID="{1D11AC9E-CEE6-4D51-8307-AC9A10B7907E}" presName="node" presStyleLbl="node1" presStyleIdx="0" presStyleCnt="9">
        <dgm:presLayoutVars>
          <dgm:bulletEnabled val="1"/>
        </dgm:presLayoutVars>
      </dgm:prSet>
      <dgm:spPr/>
    </dgm:pt>
    <dgm:pt modelId="{030C3E6D-10D1-4E12-8EA6-C43BFD322C6F}" type="pres">
      <dgm:prSet presAssocID="{6D9E24A8-A628-4C29-8343-BC269B23ABC3}" presName="sibTrans" presStyleLbl="sibTrans1D1" presStyleIdx="0" presStyleCnt="8"/>
      <dgm:spPr/>
    </dgm:pt>
    <dgm:pt modelId="{5CA7E1D2-DF79-4279-83DA-12E6289AE858}" type="pres">
      <dgm:prSet presAssocID="{6D9E24A8-A628-4C29-8343-BC269B23ABC3}" presName="connectorText" presStyleLbl="sibTrans1D1" presStyleIdx="0" presStyleCnt="8"/>
      <dgm:spPr/>
    </dgm:pt>
    <dgm:pt modelId="{C3FFD916-91C5-410F-BFDB-B82150089F9E}" type="pres">
      <dgm:prSet presAssocID="{A575C8CE-F69A-4F2A-B576-6F728D9B72E9}" presName="node" presStyleLbl="node1" presStyleIdx="1" presStyleCnt="9">
        <dgm:presLayoutVars>
          <dgm:bulletEnabled val="1"/>
        </dgm:presLayoutVars>
      </dgm:prSet>
      <dgm:spPr/>
    </dgm:pt>
    <dgm:pt modelId="{ECCEC867-5699-48F8-B476-A31604A1A5B1}" type="pres">
      <dgm:prSet presAssocID="{12FEAF6D-81E5-48BD-8EE4-DB56CF7500F1}" presName="sibTrans" presStyleLbl="sibTrans1D1" presStyleIdx="1" presStyleCnt="8"/>
      <dgm:spPr/>
    </dgm:pt>
    <dgm:pt modelId="{986CC62A-085E-4E41-ACFB-A18D36E30CB9}" type="pres">
      <dgm:prSet presAssocID="{12FEAF6D-81E5-48BD-8EE4-DB56CF7500F1}" presName="connectorText" presStyleLbl="sibTrans1D1" presStyleIdx="1" presStyleCnt="8"/>
      <dgm:spPr/>
    </dgm:pt>
    <dgm:pt modelId="{D2B2E9B1-F985-4785-A646-934B55D06AB6}" type="pres">
      <dgm:prSet presAssocID="{1F7D562D-5777-4B30-8BCE-8727AE8C85FF}" presName="node" presStyleLbl="node1" presStyleIdx="2" presStyleCnt="9">
        <dgm:presLayoutVars>
          <dgm:bulletEnabled val="1"/>
        </dgm:presLayoutVars>
      </dgm:prSet>
      <dgm:spPr/>
    </dgm:pt>
    <dgm:pt modelId="{F3E0063E-B8B3-4FE9-9FBE-86FAC2D4F3B7}" type="pres">
      <dgm:prSet presAssocID="{1F2FE203-8FB4-4300-9228-59238CD84542}" presName="sibTrans" presStyleLbl="sibTrans1D1" presStyleIdx="2" presStyleCnt="8"/>
      <dgm:spPr/>
    </dgm:pt>
    <dgm:pt modelId="{B4DD813C-0880-4564-9E72-BD25C95CB650}" type="pres">
      <dgm:prSet presAssocID="{1F2FE203-8FB4-4300-9228-59238CD84542}" presName="connectorText" presStyleLbl="sibTrans1D1" presStyleIdx="2" presStyleCnt="8"/>
      <dgm:spPr/>
    </dgm:pt>
    <dgm:pt modelId="{2FFF2E83-2163-4F0C-A517-F47D23B6F6C2}" type="pres">
      <dgm:prSet presAssocID="{79E3B1D5-2638-4A66-860A-4C1BA70F5F9E}" presName="node" presStyleLbl="node1" presStyleIdx="3" presStyleCnt="9" custScaleX="99097">
        <dgm:presLayoutVars>
          <dgm:bulletEnabled val="1"/>
        </dgm:presLayoutVars>
      </dgm:prSet>
      <dgm:spPr/>
    </dgm:pt>
    <dgm:pt modelId="{8F247C5C-B5F5-43FB-BB19-3405D145CC32}" type="pres">
      <dgm:prSet presAssocID="{116C5BF1-7FD2-4972-A7C7-7677C26F47D2}" presName="sibTrans" presStyleLbl="sibTrans1D1" presStyleIdx="3" presStyleCnt="8"/>
      <dgm:spPr/>
    </dgm:pt>
    <dgm:pt modelId="{D4A80C97-C934-47CD-9FD6-937EDFE1883D}" type="pres">
      <dgm:prSet presAssocID="{116C5BF1-7FD2-4972-A7C7-7677C26F47D2}" presName="connectorText" presStyleLbl="sibTrans1D1" presStyleIdx="3" presStyleCnt="8"/>
      <dgm:spPr/>
    </dgm:pt>
    <dgm:pt modelId="{94492AF4-B8E3-4BE5-8E1C-30D05384979E}" type="pres">
      <dgm:prSet presAssocID="{B7AED8C4-851D-4F67-9380-8C96DD6C3DCB}" presName="node" presStyleLbl="node1" presStyleIdx="4" presStyleCnt="9">
        <dgm:presLayoutVars>
          <dgm:bulletEnabled val="1"/>
        </dgm:presLayoutVars>
      </dgm:prSet>
      <dgm:spPr/>
    </dgm:pt>
    <dgm:pt modelId="{D11C69B7-6572-4CEF-98AB-628C19E2B4C6}" type="pres">
      <dgm:prSet presAssocID="{5E9E1508-6F3C-4305-AA30-18059679FA50}" presName="sibTrans" presStyleLbl="sibTrans1D1" presStyleIdx="4" presStyleCnt="8"/>
      <dgm:spPr/>
    </dgm:pt>
    <dgm:pt modelId="{DE025210-CE24-45EC-809F-D1675A3B8CCC}" type="pres">
      <dgm:prSet presAssocID="{5E9E1508-6F3C-4305-AA30-18059679FA50}" presName="connectorText" presStyleLbl="sibTrans1D1" presStyleIdx="4" presStyleCnt="8"/>
      <dgm:spPr/>
    </dgm:pt>
    <dgm:pt modelId="{8B33881E-9E3A-4834-8B76-3D77B4797A7C}" type="pres">
      <dgm:prSet presAssocID="{755D0BEA-23D4-4DA8-BAF1-CED9B6F83CD1}" presName="node" presStyleLbl="node1" presStyleIdx="5" presStyleCnt="9">
        <dgm:presLayoutVars>
          <dgm:bulletEnabled val="1"/>
        </dgm:presLayoutVars>
      </dgm:prSet>
      <dgm:spPr/>
    </dgm:pt>
    <dgm:pt modelId="{38EC3134-3818-4235-A5DE-F3AB11A70001}" type="pres">
      <dgm:prSet presAssocID="{3EE75190-0AF7-43E0-8B57-A9C1F54B9091}" presName="sibTrans" presStyleLbl="sibTrans1D1" presStyleIdx="5" presStyleCnt="8"/>
      <dgm:spPr/>
    </dgm:pt>
    <dgm:pt modelId="{4C5E7C68-EC87-4228-9763-3809C4F23A81}" type="pres">
      <dgm:prSet presAssocID="{3EE75190-0AF7-43E0-8B57-A9C1F54B9091}" presName="connectorText" presStyleLbl="sibTrans1D1" presStyleIdx="5" presStyleCnt="8"/>
      <dgm:spPr/>
    </dgm:pt>
    <dgm:pt modelId="{D29D25F5-3ADB-4393-A4A5-219A96869461}" type="pres">
      <dgm:prSet presAssocID="{78C914A9-6887-4A62-8600-2A9F1A45E71F}" presName="node" presStyleLbl="node1" presStyleIdx="6" presStyleCnt="9">
        <dgm:presLayoutVars>
          <dgm:bulletEnabled val="1"/>
        </dgm:presLayoutVars>
      </dgm:prSet>
      <dgm:spPr/>
    </dgm:pt>
    <dgm:pt modelId="{C042FC93-9989-450B-AE31-AFF04E33DE8C}" type="pres">
      <dgm:prSet presAssocID="{746F0FC2-14DB-4C72-82D6-BC1D23FBA0B8}" presName="sibTrans" presStyleLbl="sibTrans1D1" presStyleIdx="6" presStyleCnt="8"/>
      <dgm:spPr/>
    </dgm:pt>
    <dgm:pt modelId="{D6174FB9-CE8D-4741-B647-7F82280DFEA7}" type="pres">
      <dgm:prSet presAssocID="{746F0FC2-14DB-4C72-82D6-BC1D23FBA0B8}" presName="connectorText" presStyleLbl="sibTrans1D1" presStyleIdx="6" presStyleCnt="8"/>
      <dgm:spPr/>
    </dgm:pt>
    <dgm:pt modelId="{0950B33D-35D9-4B84-B3A4-FED81C144B79}" type="pres">
      <dgm:prSet presAssocID="{F3CFE4AA-BC3C-4328-89E5-2BD51EFF4EEB}" presName="node" presStyleLbl="node1" presStyleIdx="7" presStyleCnt="9">
        <dgm:presLayoutVars>
          <dgm:bulletEnabled val="1"/>
        </dgm:presLayoutVars>
      </dgm:prSet>
      <dgm:spPr/>
    </dgm:pt>
    <dgm:pt modelId="{35105216-C547-47EC-B032-B0039673CFFB}" type="pres">
      <dgm:prSet presAssocID="{0939D8B7-2105-4CC5-8B92-BB0D7D3E984F}" presName="sibTrans" presStyleLbl="sibTrans1D1" presStyleIdx="7" presStyleCnt="8"/>
      <dgm:spPr/>
    </dgm:pt>
    <dgm:pt modelId="{87A11BA9-DBC5-4209-8F4A-95858B758CEF}" type="pres">
      <dgm:prSet presAssocID="{0939D8B7-2105-4CC5-8B92-BB0D7D3E984F}" presName="connectorText" presStyleLbl="sibTrans1D1" presStyleIdx="7" presStyleCnt="8"/>
      <dgm:spPr/>
    </dgm:pt>
    <dgm:pt modelId="{2D7DD52B-BA0B-4BD2-9DEC-AC127D52F5BC}" type="pres">
      <dgm:prSet presAssocID="{57CCA472-F525-4534-896A-0A4A235356B9}" presName="node" presStyleLbl="node1" presStyleIdx="8" presStyleCnt="9">
        <dgm:presLayoutVars>
          <dgm:bulletEnabled val="1"/>
        </dgm:presLayoutVars>
      </dgm:prSet>
      <dgm:spPr/>
    </dgm:pt>
  </dgm:ptLst>
  <dgm:cxnLst>
    <dgm:cxn modelId="{2105C879-11F5-4FA7-B79E-011E82E95B00}" srcId="{EDE272D5-0B88-4F95-94D6-B89F2F8F65A4}" destId="{F3CFE4AA-BC3C-4328-89E5-2BD51EFF4EEB}" srcOrd="7" destOrd="0" parTransId="{70AEFDB4-8D60-49BB-AB32-CB4DB948AABA}" sibTransId="{0939D8B7-2105-4CC5-8B92-BB0D7D3E984F}"/>
    <dgm:cxn modelId="{228930A9-8A57-4B85-AAFF-6FF219CDFEC9}" type="presOf" srcId="{79E3B1D5-2638-4A66-860A-4C1BA70F5F9E}" destId="{2FFF2E83-2163-4F0C-A517-F47D23B6F6C2}" srcOrd="0" destOrd="0" presId="urn:microsoft.com/office/officeart/2005/8/layout/bProcess3"/>
    <dgm:cxn modelId="{6E2D1AB7-CAD5-4D23-A5F3-E8D84CE535A0}" type="presOf" srcId="{116C5BF1-7FD2-4972-A7C7-7677C26F47D2}" destId="{8F247C5C-B5F5-43FB-BB19-3405D145CC32}" srcOrd="0" destOrd="0" presId="urn:microsoft.com/office/officeart/2005/8/layout/bProcess3"/>
    <dgm:cxn modelId="{B8FFFD81-7E99-41E6-BA07-D286478340D4}" type="presOf" srcId="{5E9E1508-6F3C-4305-AA30-18059679FA50}" destId="{D11C69B7-6572-4CEF-98AB-628C19E2B4C6}" srcOrd="0" destOrd="0" presId="urn:microsoft.com/office/officeart/2005/8/layout/bProcess3"/>
    <dgm:cxn modelId="{E7FFAA7B-034B-4882-8988-F31CAF085BEC}" type="presOf" srcId="{57CCA472-F525-4534-896A-0A4A235356B9}" destId="{2D7DD52B-BA0B-4BD2-9DEC-AC127D52F5BC}" srcOrd="0" destOrd="0" presId="urn:microsoft.com/office/officeart/2005/8/layout/bProcess3"/>
    <dgm:cxn modelId="{4A1AE4B5-B755-4354-A633-B39E269055A8}" type="presOf" srcId="{5E9E1508-6F3C-4305-AA30-18059679FA50}" destId="{DE025210-CE24-45EC-809F-D1675A3B8CCC}" srcOrd="1" destOrd="0" presId="urn:microsoft.com/office/officeart/2005/8/layout/bProcess3"/>
    <dgm:cxn modelId="{E444FEE6-BA31-448A-88A8-C0F24FA9288E}" type="presOf" srcId="{A575C8CE-F69A-4F2A-B576-6F728D9B72E9}" destId="{C3FFD916-91C5-410F-BFDB-B82150089F9E}" srcOrd="0" destOrd="0" presId="urn:microsoft.com/office/officeart/2005/8/layout/bProcess3"/>
    <dgm:cxn modelId="{16D0A146-3795-44DC-A146-DB8E32E61E96}" srcId="{EDE272D5-0B88-4F95-94D6-B89F2F8F65A4}" destId="{1D11AC9E-CEE6-4D51-8307-AC9A10B7907E}" srcOrd="0" destOrd="0" parTransId="{3AFB5E59-59AA-4C41-A7F2-5C05F7C0B5DE}" sibTransId="{6D9E24A8-A628-4C29-8343-BC269B23ABC3}"/>
    <dgm:cxn modelId="{4EA6CDEF-2F39-4AAF-AACA-E95933251813}" type="presOf" srcId="{1D11AC9E-CEE6-4D51-8307-AC9A10B7907E}" destId="{BF94A55C-DD69-4DFF-85FB-A6D6AC50C65F}" srcOrd="0" destOrd="0" presId="urn:microsoft.com/office/officeart/2005/8/layout/bProcess3"/>
    <dgm:cxn modelId="{293035BE-1267-4C61-8892-F0AF20A1FF81}" type="presOf" srcId="{746F0FC2-14DB-4C72-82D6-BC1D23FBA0B8}" destId="{D6174FB9-CE8D-4741-B647-7F82280DFEA7}" srcOrd="1" destOrd="0" presId="urn:microsoft.com/office/officeart/2005/8/layout/bProcess3"/>
    <dgm:cxn modelId="{75893806-8773-41C3-95EA-853734005FC6}" srcId="{EDE272D5-0B88-4F95-94D6-B89F2F8F65A4}" destId="{A575C8CE-F69A-4F2A-B576-6F728D9B72E9}" srcOrd="1" destOrd="0" parTransId="{B855DCD4-CF17-4954-A0EA-DE78C76830E8}" sibTransId="{12FEAF6D-81E5-48BD-8EE4-DB56CF7500F1}"/>
    <dgm:cxn modelId="{6D383E65-90E2-4199-990B-BBE6701D3A29}" srcId="{EDE272D5-0B88-4F95-94D6-B89F2F8F65A4}" destId="{78C914A9-6887-4A62-8600-2A9F1A45E71F}" srcOrd="6" destOrd="0" parTransId="{EF1AB36A-961C-4B56-B5DF-671642B70412}" sibTransId="{746F0FC2-14DB-4C72-82D6-BC1D23FBA0B8}"/>
    <dgm:cxn modelId="{3AADC98D-C597-4A10-9E77-F1561621630D}" type="presOf" srcId="{3EE75190-0AF7-43E0-8B57-A9C1F54B9091}" destId="{4C5E7C68-EC87-4228-9763-3809C4F23A81}" srcOrd="1" destOrd="0" presId="urn:microsoft.com/office/officeart/2005/8/layout/bProcess3"/>
    <dgm:cxn modelId="{C548D9D7-5644-49FD-A52E-56ABAEC39537}" type="presOf" srcId="{755D0BEA-23D4-4DA8-BAF1-CED9B6F83CD1}" destId="{8B33881E-9E3A-4834-8B76-3D77B4797A7C}" srcOrd="0" destOrd="0" presId="urn:microsoft.com/office/officeart/2005/8/layout/bProcess3"/>
    <dgm:cxn modelId="{6A3A853D-81AD-49E0-BBE2-AD0D8D62DEFB}" srcId="{EDE272D5-0B88-4F95-94D6-B89F2F8F65A4}" destId="{57CCA472-F525-4534-896A-0A4A235356B9}" srcOrd="8" destOrd="0" parTransId="{FF16842D-702A-46C7-9836-ABC3E1A8CCC7}" sibTransId="{A7A7E9BD-C2F3-4F7D-8B29-DBE0D41D6618}"/>
    <dgm:cxn modelId="{B6419846-CA39-4078-9BCE-8A86A33BCEF1}" type="presOf" srcId="{78C914A9-6887-4A62-8600-2A9F1A45E71F}" destId="{D29D25F5-3ADB-4393-A4A5-219A96869461}" srcOrd="0" destOrd="0" presId="urn:microsoft.com/office/officeart/2005/8/layout/bProcess3"/>
    <dgm:cxn modelId="{323E5E4D-99EE-4E41-825F-82C030F5B945}" type="presOf" srcId="{746F0FC2-14DB-4C72-82D6-BC1D23FBA0B8}" destId="{C042FC93-9989-450B-AE31-AFF04E33DE8C}" srcOrd="0" destOrd="0" presId="urn:microsoft.com/office/officeart/2005/8/layout/bProcess3"/>
    <dgm:cxn modelId="{25CDFF0C-0966-4C51-B689-4138A0776F61}" srcId="{EDE272D5-0B88-4F95-94D6-B89F2F8F65A4}" destId="{1F7D562D-5777-4B30-8BCE-8727AE8C85FF}" srcOrd="2" destOrd="0" parTransId="{ED4A4B2E-6347-41C2-B28C-47EE5CB6B13E}" sibTransId="{1F2FE203-8FB4-4300-9228-59238CD84542}"/>
    <dgm:cxn modelId="{841C1E17-CE9D-4A1F-B935-C32EFD7DCB78}" type="presOf" srcId="{B7AED8C4-851D-4F67-9380-8C96DD6C3DCB}" destId="{94492AF4-B8E3-4BE5-8E1C-30D05384979E}" srcOrd="0" destOrd="0" presId="urn:microsoft.com/office/officeart/2005/8/layout/bProcess3"/>
    <dgm:cxn modelId="{B2F8D607-08DD-4E26-B692-227A9D20921C}" type="presOf" srcId="{116C5BF1-7FD2-4972-A7C7-7677C26F47D2}" destId="{D4A80C97-C934-47CD-9FD6-937EDFE1883D}" srcOrd="1" destOrd="0" presId="urn:microsoft.com/office/officeart/2005/8/layout/bProcess3"/>
    <dgm:cxn modelId="{B5202DDE-3446-4612-886E-EFBC3957B6CA}" type="presOf" srcId="{6D9E24A8-A628-4C29-8343-BC269B23ABC3}" destId="{030C3E6D-10D1-4E12-8EA6-C43BFD322C6F}" srcOrd="0" destOrd="0" presId="urn:microsoft.com/office/officeart/2005/8/layout/bProcess3"/>
    <dgm:cxn modelId="{93611D85-00A7-4CFB-B835-C902A368F457}" type="presOf" srcId="{0939D8B7-2105-4CC5-8B92-BB0D7D3E984F}" destId="{87A11BA9-DBC5-4209-8F4A-95858B758CEF}" srcOrd="1" destOrd="0" presId="urn:microsoft.com/office/officeart/2005/8/layout/bProcess3"/>
    <dgm:cxn modelId="{3D15C40E-80EA-472D-9D79-B10E13FDC679}" srcId="{EDE272D5-0B88-4F95-94D6-B89F2F8F65A4}" destId="{B7AED8C4-851D-4F67-9380-8C96DD6C3DCB}" srcOrd="4" destOrd="0" parTransId="{B4592363-A367-4791-98A6-BCE4242379BF}" sibTransId="{5E9E1508-6F3C-4305-AA30-18059679FA50}"/>
    <dgm:cxn modelId="{19B362A4-5874-4501-B57E-4EE6AC7CD4A0}" type="presOf" srcId="{EDE272D5-0B88-4F95-94D6-B89F2F8F65A4}" destId="{47921306-F017-4AAF-B453-EAFF3BD657F0}" srcOrd="0" destOrd="0" presId="urn:microsoft.com/office/officeart/2005/8/layout/bProcess3"/>
    <dgm:cxn modelId="{1C57BE03-BEC0-4992-84FB-633E53B0B9B1}" type="presOf" srcId="{12FEAF6D-81E5-48BD-8EE4-DB56CF7500F1}" destId="{ECCEC867-5699-48F8-B476-A31604A1A5B1}" srcOrd="0" destOrd="0" presId="urn:microsoft.com/office/officeart/2005/8/layout/bProcess3"/>
    <dgm:cxn modelId="{863915DE-99F3-46D3-8855-FB80942AAAB3}" type="presOf" srcId="{12FEAF6D-81E5-48BD-8EE4-DB56CF7500F1}" destId="{986CC62A-085E-4E41-ACFB-A18D36E30CB9}" srcOrd="1" destOrd="0" presId="urn:microsoft.com/office/officeart/2005/8/layout/bProcess3"/>
    <dgm:cxn modelId="{518261EB-55DD-4D7D-AFD7-988A0A21D009}" srcId="{EDE272D5-0B88-4F95-94D6-B89F2F8F65A4}" destId="{755D0BEA-23D4-4DA8-BAF1-CED9B6F83CD1}" srcOrd="5" destOrd="0" parTransId="{CBBB52AD-2C73-418C-85A4-DCA00E3B57E2}" sibTransId="{3EE75190-0AF7-43E0-8B57-A9C1F54B9091}"/>
    <dgm:cxn modelId="{63880977-CFBA-4C7C-A64A-0C9D4B3EDE70}" type="presOf" srcId="{F3CFE4AA-BC3C-4328-89E5-2BD51EFF4EEB}" destId="{0950B33D-35D9-4B84-B3A4-FED81C144B79}" srcOrd="0" destOrd="0" presId="urn:microsoft.com/office/officeart/2005/8/layout/bProcess3"/>
    <dgm:cxn modelId="{9DE8EB61-57F6-4290-AE4D-11AFAF61E82F}" type="presOf" srcId="{3EE75190-0AF7-43E0-8B57-A9C1F54B9091}" destId="{38EC3134-3818-4235-A5DE-F3AB11A70001}" srcOrd="0" destOrd="0" presId="urn:microsoft.com/office/officeart/2005/8/layout/bProcess3"/>
    <dgm:cxn modelId="{82418294-A600-44EB-BB47-AFA3939A2544}" type="presOf" srcId="{1F2FE203-8FB4-4300-9228-59238CD84542}" destId="{B4DD813C-0880-4564-9E72-BD25C95CB650}" srcOrd="1" destOrd="0" presId="urn:microsoft.com/office/officeart/2005/8/layout/bProcess3"/>
    <dgm:cxn modelId="{D2B21A8E-2C9B-45B8-BA1B-91FCA3E4BD24}" type="presOf" srcId="{6D9E24A8-A628-4C29-8343-BC269B23ABC3}" destId="{5CA7E1D2-DF79-4279-83DA-12E6289AE858}" srcOrd="1" destOrd="0" presId="urn:microsoft.com/office/officeart/2005/8/layout/bProcess3"/>
    <dgm:cxn modelId="{91E36F6F-A8AF-4BFB-A85A-FCF8DD3104E7}" srcId="{EDE272D5-0B88-4F95-94D6-B89F2F8F65A4}" destId="{79E3B1D5-2638-4A66-860A-4C1BA70F5F9E}" srcOrd="3" destOrd="0" parTransId="{7DDD7434-B9E3-4AE7-BF94-01FBDDDADCDA}" sibTransId="{116C5BF1-7FD2-4972-A7C7-7677C26F47D2}"/>
    <dgm:cxn modelId="{18944C00-473A-4030-93A2-BC62DCF86E23}" type="presOf" srcId="{1F2FE203-8FB4-4300-9228-59238CD84542}" destId="{F3E0063E-B8B3-4FE9-9FBE-86FAC2D4F3B7}" srcOrd="0" destOrd="0" presId="urn:microsoft.com/office/officeart/2005/8/layout/bProcess3"/>
    <dgm:cxn modelId="{DDA206CD-8CAB-4C3F-BED6-6CBC43B4BE35}" type="presOf" srcId="{0939D8B7-2105-4CC5-8B92-BB0D7D3E984F}" destId="{35105216-C547-47EC-B032-B0039673CFFB}" srcOrd="0" destOrd="0" presId="urn:microsoft.com/office/officeart/2005/8/layout/bProcess3"/>
    <dgm:cxn modelId="{0B199C1C-D4B0-475E-875E-A7895AB03733}" type="presOf" srcId="{1F7D562D-5777-4B30-8BCE-8727AE8C85FF}" destId="{D2B2E9B1-F985-4785-A646-934B55D06AB6}" srcOrd="0" destOrd="0" presId="urn:microsoft.com/office/officeart/2005/8/layout/bProcess3"/>
    <dgm:cxn modelId="{B3051878-2E0D-490E-ADAF-A3FD84F42E35}" type="presParOf" srcId="{47921306-F017-4AAF-B453-EAFF3BD657F0}" destId="{BF94A55C-DD69-4DFF-85FB-A6D6AC50C65F}" srcOrd="0" destOrd="0" presId="urn:microsoft.com/office/officeart/2005/8/layout/bProcess3"/>
    <dgm:cxn modelId="{F1B4AE6D-573A-4C08-8B91-2F1FD5144A3F}" type="presParOf" srcId="{47921306-F017-4AAF-B453-EAFF3BD657F0}" destId="{030C3E6D-10D1-4E12-8EA6-C43BFD322C6F}" srcOrd="1" destOrd="0" presId="urn:microsoft.com/office/officeart/2005/8/layout/bProcess3"/>
    <dgm:cxn modelId="{4C84D425-24DE-46A2-8A79-C18C1069CB2A}" type="presParOf" srcId="{030C3E6D-10D1-4E12-8EA6-C43BFD322C6F}" destId="{5CA7E1D2-DF79-4279-83DA-12E6289AE858}" srcOrd="0" destOrd="0" presId="urn:microsoft.com/office/officeart/2005/8/layout/bProcess3"/>
    <dgm:cxn modelId="{ECBA9E6D-BBB2-4FD4-B1DA-8D061E186604}" type="presParOf" srcId="{47921306-F017-4AAF-B453-EAFF3BD657F0}" destId="{C3FFD916-91C5-410F-BFDB-B82150089F9E}" srcOrd="2" destOrd="0" presId="urn:microsoft.com/office/officeart/2005/8/layout/bProcess3"/>
    <dgm:cxn modelId="{95DBC6AC-21DC-40DB-8E63-A39334A1E27E}" type="presParOf" srcId="{47921306-F017-4AAF-B453-EAFF3BD657F0}" destId="{ECCEC867-5699-48F8-B476-A31604A1A5B1}" srcOrd="3" destOrd="0" presId="urn:microsoft.com/office/officeart/2005/8/layout/bProcess3"/>
    <dgm:cxn modelId="{A9229FF3-696B-4290-BEEE-A35D352F97E1}" type="presParOf" srcId="{ECCEC867-5699-48F8-B476-A31604A1A5B1}" destId="{986CC62A-085E-4E41-ACFB-A18D36E30CB9}" srcOrd="0" destOrd="0" presId="urn:microsoft.com/office/officeart/2005/8/layout/bProcess3"/>
    <dgm:cxn modelId="{D30EAC85-40AA-40FD-84EF-8F89F64A56D2}" type="presParOf" srcId="{47921306-F017-4AAF-B453-EAFF3BD657F0}" destId="{D2B2E9B1-F985-4785-A646-934B55D06AB6}" srcOrd="4" destOrd="0" presId="urn:microsoft.com/office/officeart/2005/8/layout/bProcess3"/>
    <dgm:cxn modelId="{6FBE916B-DB0E-485F-92F4-90AB45012FE5}" type="presParOf" srcId="{47921306-F017-4AAF-B453-EAFF3BD657F0}" destId="{F3E0063E-B8B3-4FE9-9FBE-86FAC2D4F3B7}" srcOrd="5" destOrd="0" presId="urn:microsoft.com/office/officeart/2005/8/layout/bProcess3"/>
    <dgm:cxn modelId="{3DA65CD9-692F-407E-91AD-19315A01DDC1}" type="presParOf" srcId="{F3E0063E-B8B3-4FE9-9FBE-86FAC2D4F3B7}" destId="{B4DD813C-0880-4564-9E72-BD25C95CB650}" srcOrd="0" destOrd="0" presId="urn:microsoft.com/office/officeart/2005/8/layout/bProcess3"/>
    <dgm:cxn modelId="{5CD8DFBC-8DC1-44B6-87C5-060E589EF89B}" type="presParOf" srcId="{47921306-F017-4AAF-B453-EAFF3BD657F0}" destId="{2FFF2E83-2163-4F0C-A517-F47D23B6F6C2}" srcOrd="6" destOrd="0" presId="urn:microsoft.com/office/officeart/2005/8/layout/bProcess3"/>
    <dgm:cxn modelId="{71150542-7136-43FC-9974-F5278F9FB8AA}" type="presParOf" srcId="{47921306-F017-4AAF-B453-EAFF3BD657F0}" destId="{8F247C5C-B5F5-43FB-BB19-3405D145CC32}" srcOrd="7" destOrd="0" presId="urn:microsoft.com/office/officeart/2005/8/layout/bProcess3"/>
    <dgm:cxn modelId="{6D37A6B9-9983-48AF-9AA8-50D89D7EEE60}" type="presParOf" srcId="{8F247C5C-B5F5-43FB-BB19-3405D145CC32}" destId="{D4A80C97-C934-47CD-9FD6-937EDFE1883D}" srcOrd="0" destOrd="0" presId="urn:microsoft.com/office/officeart/2005/8/layout/bProcess3"/>
    <dgm:cxn modelId="{9AF8CC7F-8DD2-4A6C-80C9-E18707E7AA8E}" type="presParOf" srcId="{47921306-F017-4AAF-B453-EAFF3BD657F0}" destId="{94492AF4-B8E3-4BE5-8E1C-30D05384979E}" srcOrd="8" destOrd="0" presId="urn:microsoft.com/office/officeart/2005/8/layout/bProcess3"/>
    <dgm:cxn modelId="{578A2360-1472-423C-8DCB-78F612CB9692}" type="presParOf" srcId="{47921306-F017-4AAF-B453-EAFF3BD657F0}" destId="{D11C69B7-6572-4CEF-98AB-628C19E2B4C6}" srcOrd="9" destOrd="0" presId="urn:microsoft.com/office/officeart/2005/8/layout/bProcess3"/>
    <dgm:cxn modelId="{A705ECEF-D3A4-4635-937A-C0902ACBD5E2}" type="presParOf" srcId="{D11C69B7-6572-4CEF-98AB-628C19E2B4C6}" destId="{DE025210-CE24-45EC-809F-D1675A3B8CCC}" srcOrd="0" destOrd="0" presId="urn:microsoft.com/office/officeart/2005/8/layout/bProcess3"/>
    <dgm:cxn modelId="{721F2FAC-3378-4EC0-9F0B-44C410E54ED8}" type="presParOf" srcId="{47921306-F017-4AAF-B453-EAFF3BD657F0}" destId="{8B33881E-9E3A-4834-8B76-3D77B4797A7C}" srcOrd="10" destOrd="0" presId="urn:microsoft.com/office/officeart/2005/8/layout/bProcess3"/>
    <dgm:cxn modelId="{2310E8E0-98F7-4AA8-A2E6-ECE3E03FC4BD}" type="presParOf" srcId="{47921306-F017-4AAF-B453-EAFF3BD657F0}" destId="{38EC3134-3818-4235-A5DE-F3AB11A70001}" srcOrd="11" destOrd="0" presId="urn:microsoft.com/office/officeart/2005/8/layout/bProcess3"/>
    <dgm:cxn modelId="{105CB9DC-9B45-4E94-BC02-E9C0B92132FF}" type="presParOf" srcId="{38EC3134-3818-4235-A5DE-F3AB11A70001}" destId="{4C5E7C68-EC87-4228-9763-3809C4F23A81}" srcOrd="0" destOrd="0" presId="urn:microsoft.com/office/officeart/2005/8/layout/bProcess3"/>
    <dgm:cxn modelId="{EA771033-E5C1-4856-B840-44BAB2D602EE}" type="presParOf" srcId="{47921306-F017-4AAF-B453-EAFF3BD657F0}" destId="{D29D25F5-3ADB-4393-A4A5-219A96869461}" srcOrd="12" destOrd="0" presId="urn:microsoft.com/office/officeart/2005/8/layout/bProcess3"/>
    <dgm:cxn modelId="{6A70D72C-15CB-4841-960E-B395F483891C}" type="presParOf" srcId="{47921306-F017-4AAF-B453-EAFF3BD657F0}" destId="{C042FC93-9989-450B-AE31-AFF04E33DE8C}" srcOrd="13" destOrd="0" presId="urn:microsoft.com/office/officeart/2005/8/layout/bProcess3"/>
    <dgm:cxn modelId="{665FE76E-8818-42F7-96B4-273E3BC66DC3}" type="presParOf" srcId="{C042FC93-9989-450B-AE31-AFF04E33DE8C}" destId="{D6174FB9-CE8D-4741-B647-7F82280DFEA7}" srcOrd="0" destOrd="0" presId="urn:microsoft.com/office/officeart/2005/8/layout/bProcess3"/>
    <dgm:cxn modelId="{517D97E2-E911-4EC3-8FDE-2F894B49D659}" type="presParOf" srcId="{47921306-F017-4AAF-B453-EAFF3BD657F0}" destId="{0950B33D-35D9-4B84-B3A4-FED81C144B79}" srcOrd="14" destOrd="0" presId="urn:microsoft.com/office/officeart/2005/8/layout/bProcess3"/>
    <dgm:cxn modelId="{5D0ECEDB-F769-429C-BABA-AAAB767A6339}" type="presParOf" srcId="{47921306-F017-4AAF-B453-EAFF3BD657F0}" destId="{35105216-C547-47EC-B032-B0039673CFFB}" srcOrd="15" destOrd="0" presId="urn:microsoft.com/office/officeart/2005/8/layout/bProcess3"/>
    <dgm:cxn modelId="{7C0A15A3-8004-45FB-9EBB-E86BEFB2FDAA}" type="presParOf" srcId="{35105216-C547-47EC-B032-B0039673CFFB}" destId="{87A11BA9-DBC5-4209-8F4A-95858B758CEF}" srcOrd="0" destOrd="0" presId="urn:microsoft.com/office/officeart/2005/8/layout/bProcess3"/>
    <dgm:cxn modelId="{DC95BB3F-0EDA-4A12-86B1-9F50CB0832BE}" type="presParOf" srcId="{47921306-F017-4AAF-B453-EAFF3BD657F0}" destId="{2D7DD52B-BA0B-4BD2-9DEC-AC127D52F5BC}" srcOrd="16"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DD3D8B-A24F-4886-8AF0-9796DB28F847}" type="doc">
      <dgm:prSet loTypeId="urn:microsoft.com/office/officeart/2005/8/layout/balance1" loCatId="relationship" qsTypeId="urn:microsoft.com/office/officeart/2005/8/quickstyle/simple2" qsCatId="simple" csTypeId="urn:microsoft.com/office/officeart/2005/8/colors/colorful3" csCatId="colorful" phldr="1"/>
      <dgm:spPr/>
      <dgm:t>
        <a:bodyPr/>
        <a:lstStyle/>
        <a:p>
          <a:endParaRPr lang="en-US"/>
        </a:p>
      </dgm:t>
    </dgm:pt>
    <dgm:pt modelId="{746E8805-6010-4146-BF1B-A06EDC093FDB}">
      <dgm:prSet phldrT="[Text]"/>
      <dgm:spPr/>
      <dgm:t>
        <a:bodyPr/>
        <a:lstStyle/>
        <a:p>
          <a:r>
            <a:rPr lang="en-US" dirty="0"/>
            <a:t>Service</a:t>
          </a:r>
        </a:p>
      </dgm:t>
    </dgm:pt>
    <dgm:pt modelId="{52D3D781-3941-4697-AE53-A37343CBAB1A}" type="parTrans" cxnId="{E3E1BB52-A42B-449A-82A0-840C063561CD}">
      <dgm:prSet/>
      <dgm:spPr/>
      <dgm:t>
        <a:bodyPr/>
        <a:lstStyle/>
        <a:p>
          <a:endParaRPr lang="en-US"/>
        </a:p>
      </dgm:t>
    </dgm:pt>
    <dgm:pt modelId="{95E2AA86-3364-4434-A08F-52F389F8F01C}" type="sibTrans" cxnId="{E3E1BB52-A42B-449A-82A0-840C063561CD}">
      <dgm:prSet/>
      <dgm:spPr/>
      <dgm:t>
        <a:bodyPr/>
        <a:lstStyle/>
        <a:p>
          <a:endParaRPr lang="en-US"/>
        </a:p>
      </dgm:t>
    </dgm:pt>
    <dgm:pt modelId="{41417A1E-603D-42F6-8D67-C84F80AB275C}">
      <dgm:prSet phldrT="[Text]"/>
      <dgm:spPr/>
      <dgm:t>
        <a:bodyPr/>
        <a:lstStyle/>
        <a:p>
          <a:r>
            <a:rPr lang="en-US" dirty="0"/>
            <a:t>Gender &amp; Diversity</a:t>
          </a:r>
        </a:p>
      </dgm:t>
    </dgm:pt>
    <dgm:pt modelId="{97E75635-D34B-4458-9E25-B9ED37D01A11}" type="parTrans" cxnId="{4EBDEC40-FFFF-47B4-8747-EEA7099B7DD6}">
      <dgm:prSet/>
      <dgm:spPr/>
      <dgm:t>
        <a:bodyPr/>
        <a:lstStyle/>
        <a:p>
          <a:endParaRPr lang="en-US"/>
        </a:p>
      </dgm:t>
    </dgm:pt>
    <dgm:pt modelId="{39A64D31-46AF-476D-8D83-25D8484BF3AB}" type="sibTrans" cxnId="{4EBDEC40-FFFF-47B4-8747-EEA7099B7DD6}">
      <dgm:prSet/>
      <dgm:spPr/>
      <dgm:t>
        <a:bodyPr/>
        <a:lstStyle/>
        <a:p>
          <a:endParaRPr lang="en-US"/>
        </a:p>
      </dgm:t>
    </dgm:pt>
    <dgm:pt modelId="{69A26A3F-82E7-49BD-BD68-9DABABB7E5CD}">
      <dgm:prSet phldrT="[Text]" custT="1"/>
      <dgm:spPr/>
      <dgm:t>
        <a:bodyPr/>
        <a:lstStyle/>
        <a:p>
          <a:r>
            <a:rPr lang="en-US" sz="1200"/>
            <a:t>Spouse Employment</a:t>
          </a:r>
          <a:endParaRPr lang="en-US" sz="1200" dirty="0"/>
        </a:p>
      </dgm:t>
    </dgm:pt>
    <dgm:pt modelId="{433942BA-5F30-4569-9020-DD46B0AB3E91}" type="parTrans" cxnId="{38CCB1F4-C1F7-4781-8962-0BAEE3986E44}">
      <dgm:prSet/>
      <dgm:spPr/>
      <dgm:t>
        <a:bodyPr/>
        <a:lstStyle/>
        <a:p>
          <a:endParaRPr lang="en-US"/>
        </a:p>
      </dgm:t>
    </dgm:pt>
    <dgm:pt modelId="{7314C817-4B34-40E9-B169-DBBB996FE8AD}" type="sibTrans" cxnId="{38CCB1F4-C1F7-4781-8962-0BAEE3986E44}">
      <dgm:prSet/>
      <dgm:spPr/>
      <dgm:t>
        <a:bodyPr/>
        <a:lstStyle/>
        <a:p>
          <a:endParaRPr lang="en-US"/>
        </a:p>
      </dgm:t>
    </dgm:pt>
    <dgm:pt modelId="{C6F61A0D-DA1D-4817-83D9-0748BABC74FE}">
      <dgm:prSet phldrT="[Text]"/>
      <dgm:spPr/>
      <dgm:t>
        <a:bodyPr/>
        <a:lstStyle/>
        <a:p>
          <a:r>
            <a:rPr lang="en-US" dirty="0"/>
            <a:t>Performance</a:t>
          </a:r>
        </a:p>
      </dgm:t>
    </dgm:pt>
    <dgm:pt modelId="{444B24A3-EB6D-4AB5-917F-400C6F1A62D2}" type="parTrans" cxnId="{972DBD79-B6FF-43C3-920B-749E9DB9B9C9}">
      <dgm:prSet/>
      <dgm:spPr/>
      <dgm:t>
        <a:bodyPr/>
        <a:lstStyle/>
        <a:p>
          <a:endParaRPr lang="en-US"/>
        </a:p>
      </dgm:t>
    </dgm:pt>
    <dgm:pt modelId="{D2E5D28C-2948-415F-9B31-D92CE8B96977}" type="sibTrans" cxnId="{972DBD79-B6FF-43C3-920B-749E9DB9B9C9}">
      <dgm:prSet/>
      <dgm:spPr/>
      <dgm:t>
        <a:bodyPr/>
        <a:lstStyle/>
        <a:p>
          <a:endParaRPr lang="en-US"/>
        </a:p>
      </dgm:t>
    </dgm:pt>
    <dgm:pt modelId="{CBDE9C53-ABDC-497D-A0BD-ABB780AB3D21}">
      <dgm:prSet phldrT="[Text]"/>
      <dgm:spPr/>
      <dgm:t>
        <a:bodyPr/>
        <a:lstStyle/>
        <a:p>
          <a:r>
            <a:rPr lang="en-US" dirty="0"/>
            <a:t>Learning</a:t>
          </a:r>
        </a:p>
      </dgm:t>
    </dgm:pt>
    <dgm:pt modelId="{F9480A76-19D8-4388-B7EF-0791674235B2}" type="parTrans" cxnId="{C487EBC9-8E23-4339-9068-4B4507F141C8}">
      <dgm:prSet/>
      <dgm:spPr/>
      <dgm:t>
        <a:bodyPr/>
        <a:lstStyle/>
        <a:p>
          <a:endParaRPr lang="en-US"/>
        </a:p>
      </dgm:t>
    </dgm:pt>
    <dgm:pt modelId="{D4D3AC7B-D4A4-45D7-86F7-DBFDD6C24A47}" type="sibTrans" cxnId="{C487EBC9-8E23-4339-9068-4B4507F141C8}">
      <dgm:prSet/>
      <dgm:spPr/>
      <dgm:t>
        <a:bodyPr/>
        <a:lstStyle/>
        <a:p>
          <a:endParaRPr lang="en-US"/>
        </a:p>
      </dgm:t>
    </dgm:pt>
    <dgm:pt modelId="{361BF16E-FEAC-421F-B310-FE7A8829C924}">
      <dgm:prSet phldrT="[Text]"/>
      <dgm:spPr/>
      <dgm:t>
        <a:bodyPr/>
        <a:lstStyle/>
        <a:p>
          <a:r>
            <a:rPr lang="en-US" dirty="0"/>
            <a:t>Potential</a:t>
          </a:r>
        </a:p>
      </dgm:t>
    </dgm:pt>
    <dgm:pt modelId="{414B24F3-0CC0-41C1-83AC-AEB4B5FB462B}" type="parTrans" cxnId="{95023D54-BA02-48F4-B32B-626B4BE6962C}">
      <dgm:prSet/>
      <dgm:spPr/>
      <dgm:t>
        <a:bodyPr/>
        <a:lstStyle/>
        <a:p>
          <a:endParaRPr lang="en-US"/>
        </a:p>
      </dgm:t>
    </dgm:pt>
    <dgm:pt modelId="{BBBC9E6F-245C-426D-9112-6FD0EA2722AC}" type="sibTrans" cxnId="{95023D54-BA02-48F4-B32B-626B4BE6962C}">
      <dgm:prSet/>
      <dgm:spPr/>
      <dgm:t>
        <a:bodyPr/>
        <a:lstStyle/>
        <a:p>
          <a:endParaRPr lang="en-US"/>
        </a:p>
      </dgm:t>
    </dgm:pt>
    <dgm:pt modelId="{7091683A-F577-4C22-B4A2-211B6E49E536}">
      <dgm:prSet phldrT="[Text]"/>
      <dgm:spPr/>
      <dgm:t>
        <a:bodyPr/>
        <a:lstStyle/>
        <a:p>
          <a:r>
            <a:rPr lang="en-US" dirty="0"/>
            <a:t>PMD Rating</a:t>
          </a:r>
        </a:p>
      </dgm:t>
    </dgm:pt>
    <dgm:pt modelId="{34C840B6-6D90-45E8-A17D-22C6EC9BB64E}" type="parTrans" cxnId="{42757505-084C-4921-8B09-D67225799A63}">
      <dgm:prSet/>
      <dgm:spPr/>
      <dgm:t>
        <a:bodyPr/>
        <a:lstStyle/>
        <a:p>
          <a:endParaRPr lang="en-US"/>
        </a:p>
      </dgm:t>
    </dgm:pt>
    <dgm:pt modelId="{041937ED-292F-40C0-B827-CC728CF84446}" type="sibTrans" cxnId="{42757505-084C-4921-8B09-D67225799A63}">
      <dgm:prSet/>
      <dgm:spPr/>
      <dgm:t>
        <a:bodyPr/>
        <a:lstStyle/>
        <a:p>
          <a:endParaRPr lang="en-US"/>
        </a:p>
      </dgm:t>
    </dgm:pt>
    <dgm:pt modelId="{1FA1A8D9-021B-48C6-9140-14ADAA8DBFE0}">
      <dgm:prSet phldrT="[Text]" custT="1"/>
      <dgm:spPr/>
      <dgm:t>
        <a:bodyPr/>
        <a:lstStyle/>
        <a:p>
          <a:r>
            <a:rPr lang="en-US" sz="1200" dirty="0"/>
            <a:t>Years of Service</a:t>
          </a:r>
        </a:p>
      </dgm:t>
    </dgm:pt>
    <dgm:pt modelId="{D063E425-23D1-458C-B8D3-CDC9E36F3DAE}" type="parTrans" cxnId="{3B1A0EFB-16BC-4E13-8D49-C390193DAA7A}">
      <dgm:prSet/>
      <dgm:spPr/>
      <dgm:t>
        <a:bodyPr/>
        <a:lstStyle/>
        <a:p>
          <a:endParaRPr lang="en-US"/>
        </a:p>
      </dgm:t>
    </dgm:pt>
    <dgm:pt modelId="{6010B3E9-A706-485B-B182-903FAC4BD7D7}" type="sibTrans" cxnId="{3B1A0EFB-16BC-4E13-8D49-C390193DAA7A}">
      <dgm:prSet/>
      <dgm:spPr/>
      <dgm:t>
        <a:bodyPr/>
        <a:lstStyle/>
        <a:p>
          <a:endParaRPr lang="en-US"/>
        </a:p>
      </dgm:t>
    </dgm:pt>
    <dgm:pt modelId="{7B873E23-508D-4135-8AEE-F10ACD572D0C}">
      <dgm:prSet phldrT="[Text]"/>
      <dgm:spPr/>
      <dgm:t>
        <a:bodyPr anchor="b"/>
        <a:lstStyle/>
        <a:p>
          <a:r>
            <a:rPr lang="en-US" dirty="0"/>
            <a:t>Mobility, Hardship &amp; Crisis experience</a:t>
          </a:r>
        </a:p>
      </dgm:t>
    </dgm:pt>
    <dgm:pt modelId="{60D75616-0569-4D71-8777-8A6A414E6C54}" type="parTrans" cxnId="{6D455F82-43D2-4C6E-8CE3-391BA25966D8}">
      <dgm:prSet/>
      <dgm:spPr/>
      <dgm:t>
        <a:bodyPr/>
        <a:lstStyle/>
        <a:p>
          <a:endParaRPr lang="en-US"/>
        </a:p>
      </dgm:t>
    </dgm:pt>
    <dgm:pt modelId="{4870616D-1B81-4D8E-A93B-98FE2607E07A}" type="sibTrans" cxnId="{6D455F82-43D2-4C6E-8CE3-391BA25966D8}">
      <dgm:prSet/>
      <dgm:spPr/>
      <dgm:t>
        <a:bodyPr/>
        <a:lstStyle/>
        <a:p>
          <a:endParaRPr lang="en-US"/>
        </a:p>
      </dgm:t>
    </dgm:pt>
    <dgm:pt modelId="{93A01154-D159-4DA1-AB2F-B04642A42A72}" type="pres">
      <dgm:prSet presAssocID="{6ADD3D8B-A24F-4886-8AF0-9796DB28F847}" presName="outerComposite" presStyleCnt="0">
        <dgm:presLayoutVars>
          <dgm:chMax val="2"/>
          <dgm:animLvl val="lvl"/>
          <dgm:resizeHandles val="exact"/>
        </dgm:presLayoutVars>
      </dgm:prSet>
      <dgm:spPr/>
    </dgm:pt>
    <dgm:pt modelId="{AA995CEA-FD05-42A7-9C72-5200C425E035}" type="pres">
      <dgm:prSet presAssocID="{6ADD3D8B-A24F-4886-8AF0-9796DB28F847}" presName="dummyMaxCanvas" presStyleCnt="0"/>
      <dgm:spPr/>
    </dgm:pt>
    <dgm:pt modelId="{B7EB9983-9C5A-4311-BF84-6CE32FA5AD22}" type="pres">
      <dgm:prSet presAssocID="{6ADD3D8B-A24F-4886-8AF0-9796DB28F847}" presName="parentComposite" presStyleCnt="0"/>
      <dgm:spPr/>
    </dgm:pt>
    <dgm:pt modelId="{D739C488-0E76-449C-9009-DD7BBE537C3E}" type="pres">
      <dgm:prSet presAssocID="{6ADD3D8B-A24F-4886-8AF0-9796DB28F847}" presName="parent1" presStyleLbl="alignAccFollowNode1" presStyleIdx="0" presStyleCnt="4" custScaleX="119506" custScaleY="73086" custLinFactNeighborX="-4392">
        <dgm:presLayoutVars>
          <dgm:chMax val="4"/>
        </dgm:presLayoutVars>
      </dgm:prSet>
      <dgm:spPr/>
    </dgm:pt>
    <dgm:pt modelId="{70C119D7-AD43-46A9-B59C-CE8212D798D4}" type="pres">
      <dgm:prSet presAssocID="{6ADD3D8B-A24F-4886-8AF0-9796DB28F847}" presName="parent2" presStyleLbl="alignAccFollowNode1" presStyleIdx="1" presStyleCnt="4" custScaleX="119506" custScaleY="73086" custLinFactNeighborX="-4392">
        <dgm:presLayoutVars>
          <dgm:chMax val="4"/>
        </dgm:presLayoutVars>
      </dgm:prSet>
      <dgm:spPr/>
    </dgm:pt>
    <dgm:pt modelId="{6C142E4B-6449-4707-B65D-3D38725AD6AA}" type="pres">
      <dgm:prSet presAssocID="{6ADD3D8B-A24F-4886-8AF0-9796DB28F847}" presName="childrenComposite" presStyleCnt="0"/>
      <dgm:spPr/>
    </dgm:pt>
    <dgm:pt modelId="{B59C3DD6-CB00-411A-9A1C-55C8F20D6375}" type="pres">
      <dgm:prSet presAssocID="{6ADD3D8B-A24F-4886-8AF0-9796DB28F847}" presName="dummyMaxCanvas_ChildArea" presStyleCnt="0"/>
      <dgm:spPr/>
    </dgm:pt>
    <dgm:pt modelId="{1449FDC7-6B93-45EE-8E93-A7AE4E8496B0}" type="pres">
      <dgm:prSet presAssocID="{6ADD3D8B-A24F-4886-8AF0-9796DB28F847}" presName="fulcrum" presStyleLbl="alignAccFollowNode1" presStyleIdx="2" presStyleCnt="4" custScaleX="121034" custScaleY="137751"/>
      <dgm:spPr/>
    </dgm:pt>
    <dgm:pt modelId="{3D1B3FB1-1017-4951-9C4F-59A0EF3DC3B1}" type="pres">
      <dgm:prSet presAssocID="{6ADD3D8B-A24F-4886-8AF0-9796DB28F847}" presName="balance_43" presStyleLbl="alignAccFollowNode1" presStyleIdx="3" presStyleCnt="4" custScaleX="121034" custScaleY="137751">
        <dgm:presLayoutVars>
          <dgm:bulletEnabled val="1"/>
        </dgm:presLayoutVars>
      </dgm:prSet>
      <dgm:spPr/>
    </dgm:pt>
    <dgm:pt modelId="{F4679DFF-24FE-4856-AFB0-0EBE37F8DA6E}" type="pres">
      <dgm:prSet presAssocID="{6ADD3D8B-A24F-4886-8AF0-9796DB28F847}" presName="left_43_1" presStyleLbl="node1" presStyleIdx="0" presStyleCnt="7" custScaleX="121034" custScaleY="137751">
        <dgm:presLayoutVars>
          <dgm:bulletEnabled val="1"/>
        </dgm:presLayoutVars>
      </dgm:prSet>
      <dgm:spPr/>
    </dgm:pt>
    <dgm:pt modelId="{5F4814A1-2901-4C76-9E34-A35AD62F771E}" type="pres">
      <dgm:prSet presAssocID="{6ADD3D8B-A24F-4886-8AF0-9796DB28F847}" presName="left_43_2" presStyleLbl="node1" presStyleIdx="1" presStyleCnt="7" custScaleX="121034" custScaleY="137751">
        <dgm:presLayoutVars>
          <dgm:bulletEnabled val="1"/>
        </dgm:presLayoutVars>
      </dgm:prSet>
      <dgm:spPr/>
    </dgm:pt>
    <dgm:pt modelId="{BE3894D1-F0DC-4F2E-92EE-B1C9EF1BD7A2}" type="pres">
      <dgm:prSet presAssocID="{6ADD3D8B-A24F-4886-8AF0-9796DB28F847}" presName="left_43_3" presStyleLbl="node1" presStyleIdx="2" presStyleCnt="7" custScaleX="121034" custScaleY="137751" custLinFactNeighborY="-2671">
        <dgm:presLayoutVars>
          <dgm:bulletEnabled val="1"/>
        </dgm:presLayoutVars>
      </dgm:prSet>
      <dgm:spPr/>
    </dgm:pt>
    <dgm:pt modelId="{00E8C5F0-F0A4-4503-A1B6-C9A3A0D98CA0}" type="pres">
      <dgm:prSet presAssocID="{6ADD3D8B-A24F-4886-8AF0-9796DB28F847}" presName="left_43_4" presStyleLbl="node1" presStyleIdx="3" presStyleCnt="7" custScaleX="121034" custScaleY="137751" custLinFactNeighborY="-2671">
        <dgm:presLayoutVars>
          <dgm:bulletEnabled val="1"/>
        </dgm:presLayoutVars>
      </dgm:prSet>
      <dgm:spPr/>
    </dgm:pt>
    <dgm:pt modelId="{13C1ECED-110F-4156-86BA-3FA807178F35}" type="pres">
      <dgm:prSet presAssocID="{6ADD3D8B-A24F-4886-8AF0-9796DB28F847}" presName="right_43_1" presStyleLbl="node1" presStyleIdx="4" presStyleCnt="7" custScaleX="121034" custScaleY="137751">
        <dgm:presLayoutVars>
          <dgm:bulletEnabled val="1"/>
        </dgm:presLayoutVars>
      </dgm:prSet>
      <dgm:spPr/>
    </dgm:pt>
    <dgm:pt modelId="{DEFFC411-D0B4-4BD5-8934-195FA7D7C718}" type="pres">
      <dgm:prSet presAssocID="{6ADD3D8B-A24F-4886-8AF0-9796DB28F847}" presName="right_43_2" presStyleLbl="node1" presStyleIdx="5" presStyleCnt="7" custScaleX="121034" custScaleY="137751">
        <dgm:presLayoutVars>
          <dgm:bulletEnabled val="1"/>
        </dgm:presLayoutVars>
      </dgm:prSet>
      <dgm:spPr/>
    </dgm:pt>
    <dgm:pt modelId="{418A23D9-03EF-41FE-B989-EEDD3D2B3F81}" type="pres">
      <dgm:prSet presAssocID="{6ADD3D8B-A24F-4886-8AF0-9796DB28F847}" presName="right_43_3" presStyleLbl="node1" presStyleIdx="6" presStyleCnt="7" custScaleX="121034" custScaleY="137751" custLinFactNeighborY="-2671">
        <dgm:presLayoutVars>
          <dgm:bulletEnabled val="1"/>
        </dgm:presLayoutVars>
      </dgm:prSet>
      <dgm:spPr/>
    </dgm:pt>
  </dgm:ptLst>
  <dgm:cxnLst>
    <dgm:cxn modelId="{972DBD79-B6FF-43C3-920B-749E9DB9B9C9}" srcId="{6ADD3D8B-A24F-4886-8AF0-9796DB28F847}" destId="{C6F61A0D-DA1D-4817-83D9-0748BABC74FE}" srcOrd="1" destOrd="0" parTransId="{444B24A3-EB6D-4AB5-917F-400C6F1A62D2}" sibTransId="{D2E5D28C-2948-415F-9B31-D92CE8B96977}"/>
    <dgm:cxn modelId="{492A14E5-F3BC-4714-9E1E-9CDFBDDC1E58}" type="presOf" srcId="{C6F61A0D-DA1D-4817-83D9-0748BABC74FE}" destId="{70C119D7-AD43-46A9-B59C-CE8212D798D4}" srcOrd="0" destOrd="0" presId="urn:microsoft.com/office/officeart/2005/8/layout/balance1"/>
    <dgm:cxn modelId="{1A8BEEF7-BD61-4C11-B852-2349997E33E4}" type="presOf" srcId="{6ADD3D8B-A24F-4886-8AF0-9796DB28F847}" destId="{93A01154-D159-4DA1-AB2F-B04642A42A72}" srcOrd="0" destOrd="0" presId="urn:microsoft.com/office/officeart/2005/8/layout/balance1"/>
    <dgm:cxn modelId="{38CCB1F4-C1F7-4781-8962-0BAEE3986E44}" srcId="{746E8805-6010-4146-BF1B-A06EDC093FDB}" destId="{69A26A3F-82E7-49BD-BD68-9DABABB7E5CD}" srcOrd="1" destOrd="0" parTransId="{433942BA-5F30-4569-9020-DD46B0AB3E91}" sibTransId="{7314C817-4B34-40E9-B169-DBBB996FE8AD}"/>
    <dgm:cxn modelId="{4EBDEC40-FFFF-47B4-8747-EEA7099B7DD6}" srcId="{746E8805-6010-4146-BF1B-A06EDC093FDB}" destId="{41417A1E-603D-42F6-8D67-C84F80AB275C}" srcOrd="0" destOrd="0" parTransId="{97E75635-D34B-4458-9E25-B9ED37D01A11}" sibTransId="{39A64D31-46AF-476D-8D83-25D8484BF3AB}"/>
    <dgm:cxn modelId="{42757505-084C-4921-8B09-D67225799A63}" srcId="{C6F61A0D-DA1D-4817-83D9-0748BABC74FE}" destId="{7091683A-F577-4C22-B4A2-211B6E49E536}" srcOrd="2" destOrd="0" parTransId="{34C840B6-6D90-45E8-A17D-22C6EC9BB64E}" sibTransId="{041937ED-292F-40C0-B827-CC728CF84446}"/>
    <dgm:cxn modelId="{C487EBC9-8E23-4339-9068-4B4507F141C8}" srcId="{C6F61A0D-DA1D-4817-83D9-0748BABC74FE}" destId="{CBDE9C53-ABDC-497D-A0BD-ABB780AB3D21}" srcOrd="0" destOrd="0" parTransId="{F9480A76-19D8-4388-B7EF-0791674235B2}" sibTransId="{D4D3AC7B-D4A4-45D7-86F7-DBFDD6C24A47}"/>
    <dgm:cxn modelId="{E3E1BB52-A42B-449A-82A0-840C063561CD}" srcId="{6ADD3D8B-A24F-4886-8AF0-9796DB28F847}" destId="{746E8805-6010-4146-BF1B-A06EDC093FDB}" srcOrd="0" destOrd="0" parTransId="{52D3D781-3941-4697-AE53-A37343CBAB1A}" sibTransId="{95E2AA86-3364-4434-A08F-52F389F8F01C}"/>
    <dgm:cxn modelId="{991607B6-18D4-4C88-B00F-4B9A38ABD5CD}" type="presOf" srcId="{69A26A3F-82E7-49BD-BD68-9DABABB7E5CD}" destId="{5F4814A1-2901-4C76-9E34-A35AD62F771E}" srcOrd="0" destOrd="0" presId="urn:microsoft.com/office/officeart/2005/8/layout/balance1"/>
    <dgm:cxn modelId="{4D33F5AC-897A-4458-BBCE-76C1047DD718}" type="presOf" srcId="{CBDE9C53-ABDC-497D-A0BD-ABB780AB3D21}" destId="{13C1ECED-110F-4156-86BA-3FA807178F35}" srcOrd="0" destOrd="0" presId="urn:microsoft.com/office/officeart/2005/8/layout/balance1"/>
    <dgm:cxn modelId="{C2B21793-CB4D-45D1-929F-5D9760DE4B2D}" type="presOf" srcId="{361BF16E-FEAC-421F-B310-FE7A8829C924}" destId="{DEFFC411-D0B4-4BD5-8934-195FA7D7C718}" srcOrd="0" destOrd="0" presId="urn:microsoft.com/office/officeart/2005/8/layout/balance1"/>
    <dgm:cxn modelId="{6D455F82-43D2-4C6E-8CE3-391BA25966D8}" srcId="{746E8805-6010-4146-BF1B-A06EDC093FDB}" destId="{7B873E23-508D-4135-8AEE-F10ACD572D0C}" srcOrd="2" destOrd="0" parTransId="{60D75616-0569-4D71-8777-8A6A414E6C54}" sibTransId="{4870616D-1B81-4D8E-A93B-98FE2607E07A}"/>
    <dgm:cxn modelId="{3B1A0EFB-16BC-4E13-8D49-C390193DAA7A}" srcId="{746E8805-6010-4146-BF1B-A06EDC093FDB}" destId="{1FA1A8D9-021B-48C6-9140-14ADAA8DBFE0}" srcOrd="3" destOrd="0" parTransId="{D063E425-23D1-458C-B8D3-CDC9E36F3DAE}" sibTransId="{6010B3E9-A706-485B-B182-903FAC4BD7D7}"/>
    <dgm:cxn modelId="{D015ABF8-ED6A-425A-9659-BC312162AA22}" type="presOf" srcId="{41417A1E-603D-42F6-8D67-C84F80AB275C}" destId="{F4679DFF-24FE-4856-AFB0-0EBE37F8DA6E}" srcOrd="0" destOrd="0" presId="urn:microsoft.com/office/officeart/2005/8/layout/balance1"/>
    <dgm:cxn modelId="{95023D54-BA02-48F4-B32B-626B4BE6962C}" srcId="{C6F61A0D-DA1D-4817-83D9-0748BABC74FE}" destId="{361BF16E-FEAC-421F-B310-FE7A8829C924}" srcOrd="1" destOrd="0" parTransId="{414B24F3-0CC0-41C1-83AC-AEB4B5FB462B}" sibTransId="{BBBC9E6F-245C-426D-9112-6FD0EA2722AC}"/>
    <dgm:cxn modelId="{3E559149-1FEA-42AB-8A48-8F5F7F7660EE}" type="presOf" srcId="{1FA1A8D9-021B-48C6-9140-14ADAA8DBFE0}" destId="{00E8C5F0-F0A4-4503-A1B6-C9A3A0D98CA0}" srcOrd="0" destOrd="0" presId="urn:microsoft.com/office/officeart/2005/8/layout/balance1"/>
    <dgm:cxn modelId="{CDAA0A4E-0408-46B7-BA17-A17CF81AC87A}" type="presOf" srcId="{7091683A-F577-4C22-B4A2-211B6E49E536}" destId="{418A23D9-03EF-41FE-B989-EEDD3D2B3F81}" srcOrd="0" destOrd="0" presId="urn:microsoft.com/office/officeart/2005/8/layout/balance1"/>
    <dgm:cxn modelId="{559EC2BE-6424-4992-B429-2D7CA5443AFB}" type="presOf" srcId="{7B873E23-508D-4135-8AEE-F10ACD572D0C}" destId="{BE3894D1-F0DC-4F2E-92EE-B1C9EF1BD7A2}" srcOrd="0" destOrd="0" presId="urn:microsoft.com/office/officeart/2005/8/layout/balance1"/>
    <dgm:cxn modelId="{07212A68-7A56-494C-9D57-9F418D7CA7A2}" type="presOf" srcId="{746E8805-6010-4146-BF1B-A06EDC093FDB}" destId="{D739C488-0E76-449C-9009-DD7BBE537C3E}" srcOrd="0" destOrd="0" presId="urn:microsoft.com/office/officeart/2005/8/layout/balance1"/>
    <dgm:cxn modelId="{0F624AEC-1E14-405F-ACFD-B7200F8B14A3}" type="presParOf" srcId="{93A01154-D159-4DA1-AB2F-B04642A42A72}" destId="{AA995CEA-FD05-42A7-9C72-5200C425E035}" srcOrd="0" destOrd="0" presId="urn:microsoft.com/office/officeart/2005/8/layout/balance1"/>
    <dgm:cxn modelId="{570B857F-9C48-4A97-B435-A576E5513AB5}" type="presParOf" srcId="{93A01154-D159-4DA1-AB2F-B04642A42A72}" destId="{B7EB9983-9C5A-4311-BF84-6CE32FA5AD22}" srcOrd="1" destOrd="0" presId="urn:microsoft.com/office/officeart/2005/8/layout/balance1"/>
    <dgm:cxn modelId="{7E2AD0EA-9408-4F95-8316-9E6447901A70}" type="presParOf" srcId="{B7EB9983-9C5A-4311-BF84-6CE32FA5AD22}" destId="{D739C488-0E76-449C-9009-DD7BBE537C3E}" srcOrd="0" destOrd="0" presId="urn:microsoft.com/office/officeart/2005/8/layout/balance1"/>
    <dgm:cxn modelId="{87E23711-76FD-4BBA-8238-65BCAFA390BB}" type="presParOf" srcId="{B7EB9983-9C5A-4311-BF84-6CE32FA5AD22}" destId="{70C119D7-AD43-46A9-B59C-CE8212D798D4}" srcOrd="1" destOrd="0" presId="urn:microsoft.com/office/officeart/2005/8/layout/balance1"/>
    <dgm:cxn modelId="{891E92FE-11CF-45EF-930D-7E8E663940F3}" type="presParOf" srcId="{93A01154-D159-4DA1-AB2F-B04642A42A72}" destId="{6C142E4B-6449-4707-B65D-3D38725AD6AA}" srcOrd="2" destOrd="0" presId="urn:microsoft.com/office/officeart/2005/8/layout/balance1"/>
    <dgm:cxn modelId="{AF439DA5-A517-4CC1-957D-C8F291F5D89C}" type="presParOf" srcId="{6C142E4B-6449-4707-B65D-3D38725AD6AA}" destId="{B59C3DD6-CB00-411A-9A1C-55C8F20D6375}" srcOrd="0" destOrd="0" presId="urn:microsoft.com/office/officeart/2005/8/layout/balance1"/>
    <dgm:cxn modelId="{253BAAF5-D88D-424D-8266-5937892B1EC7}" type="presParOf" srcId="{6C142E4B-6449-4707-B65D-3D38725AD6AA}" destId="{1449FDC7-6B93-45EE-8E93-A7AE4E8496B0}" srcOrd="1" destOrd="0" presId="urn:microsoft.com/office/officeart/2005/8/layout/balance1"/>
    <dgm:cxn modelId="{C1C06E91-8490-41DF-AD08-3D426C979E22}" type="presParOf" srcId="{6C142E4B-6449-4707-B65D-3D38725AD6AA}" destId="{3D1B3FB1-1017-4951-9C4F-59A0EF3DC3B1}" srcOrd="2" destOrd="0" presId="urn:microsoft.com/office/officeart/2005/8/layout/balance1"/>
    <dgm:cxn modelId="{0432EFD9-3F4B-4CAE-B933-C18174DA4076}" type="presParOf" srcId="{6C142E4B-6449-4707-B65D-3D38725AD6AA}" destId="{F4679DFF-24FE-4856-AFB0-0EBE37F8DA6E}" srcOrd="3" destOrd="0" presId="urn:microsoft.com/office/officeart/2005/8/layout/balance1"/>
    <dgm:cxn modelId="{5EAFE417-A851-4770-9329-E29F832C6EA2}" type="presParOf" srcId="{6C142E4B-6449-4707-B65D-3D38725AD6AA}" destId="{5F4814A1-2901-4C76-9E34-A35AD62F771E}" srcOrd="4" destOrd="0" presId="urn:microsoft.com/office/officeart/2005/8/layout/balance1"/>
    <dgm:cxn modelId="{2C27DFEB-F63D-43EF-BB7D-E66865358497}" type="presParOf" srcId="{6C142E4B-6449-4707-B65D-3D38725AD6AA}" destId="{BE3894D1-F0DC-4F2E-92EE-B1C9EF1BD7A2}" srcOrd="5" destOrd="0" presId="urn:microsoft.com/office/officeart/2005/8/layout/balance1"/>
    <dgm:cxn modelId="{AFB8C84C-4F31-4180-881E-B32AAD588CA9}" type="presParOf" srcId="{6C142E4B-6449-4707-B65D-3D38725AD6AA}" destId="{00E8C5F0-F0A4-4503-A1B6-C9A3A0D98CA0}" srcOrd="6" destOrd="0" presId="urn:microsoft.com/office/officeart/2005/8/layout/balance1"/>
    <dgm:cxn modelId="{92A66B1F-5F6B-495A-A651-2843976C1515}" type="presParOf" srcId="{6C142E4B-6449-4707-B65D-3D38725AD6AA}" destId="{13C1ECED-110F-4156-86BA-3FA807178F35}" srcOrd="7" destOrd="0" presId="urn:microsoft.com/office/officeart/2005/8/layout/balance1"/>
    <dgm:cxn modelId="{DD8685EE-4E6B-4C15-9289-1DA08B57EE58}" type="presParOf" srcId="{6C142E4B-6449-4707-B65D-3D38725AD6AA}" destId="{DEFFC411-D0B4-4BD5-8934-195FA7D7C718}" srcOrd="8" destOrd="0" presId="urn:microsoft.com/office/officeart/2005/8/layout/balance1"/>
    <dgm:cxn modelId="{225B729D-087E-41CA-A3BF-F503B839BB30}" type="presParOf" srcId="{6C142E4B-6449-4707-B65D-3D38725AD6AA}" destId="{418A23D9-03EF-41FE-B989-EEDD3D2B3F81}"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F243A6-1A80-4025-A87C-C6F98453311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D6622D3-0200-411D-B33B-6E13B5BE11A7}">
      <dgm:prSet phldrT="[Text]"/>
      <dgm:spPr/>
      <dgm:t>
        <a:bodyPr/>
        <a:lstStyle/>
        <a:p>
          <a:r>
            <a:rPr lang="en-US" dirty="0"/>
            <a:t>Competence</a:t>
          </a:r>
        </a:p>
      </dgm:t>
    </dgm:pt>
    <dgm:pt modelId="{A1D13F1D-E49F-4CD8-86DD-0AE68BAA24DF}" type="parTrans" cxnId="{4B569B5C-304F-40A5-ADD3-44A7BF09BD37}">
      <dgm:prSet/>
      <dgm:spPr/>
      <dgm:t>
        <a:bodyPr/>
        <a:lstStyle/>
        <a:p>
          <a:endParaRPr lang="en-US"/>
        </a:p>
      </dgm:t>
    </dgm:pt>
    <dgm:pt modelId="{0BBCCD76-6C9B-43DC-877D-319C7AE79445}" type="sibTrans" cxnId="{4B569B5C-304F-40A5-ADD3-44A7BF09BD37}">
      <dgm:prSet/>
      <dgm:spPr/>
      <dgm:t>
        <a:bodyPr/>
        <a:lstStyle/>
        <a:p>
          <a:endParaRPr lang="en-US"/>
        </a:p>
      </dgm:t>
    </dgm:pt>
    <dgm:pt modelId="{3B2883CA-C747-4D57-8954-7414C1AD6403}">
      <dgm:prSet phldrT="[Text]"/>
      <dgm:spPr/>
      <dgm:t>
        <a:bodyPr/>
        <a:lstStyle/>
        <a:p>
          <a:r>
            <a:rPr lang="en-US" dirty="0"/>
            <a:t>Contextual fit</a:t>
          </a:r>
        </a:p>
      </dgm:t>
    </dgm:pt>
    <dgm:pt modelId="{1E6C074C-C23D-40FD-A5C1-173DDBF0B401}" type="parTrans" cxnId="{D311E97D-6875-4055-80D4-A1FDC17E82B8}">
      <dgm:prSet/>
      <dgm:spPr/>
      <dgm:t>
        <a:bodyPr/>
        <a:lstStyle/>
        <a:p>
          <a:endParaRPr lang="en-US"/>
        </a:p>
      </dgm:t>
    </dgm:pt>
    <dgm:pt modelId="{D6FE207E-E2E0-453F-91BB-44B5B96F88D7}" type="sibTrans" cxnId="{D311E97D-6875-4055-80D4-A1FDC17E82B8}">
      <dgm:prSet/>
      <dgm:spPr/>
      <dgm:t>
        <a:bodyPr/>
        <a:lstStyle/>
        <a:p>
          <a:endParaRPr lang="en-US"/>
        </a:p>
      </dgm:t>
    </dgm:pt>
    <dgm:pt modelId="{F0F2175C-6962-44B6-9578-41DF80A9CCDC}">
      <dgm:prSet phldrT="[Text]"/>
      <dgm:spPr/>
      <dgm:t>
        <a:bodyPr/>
        <a:lstStyle/>
        <a:p>
          <a:r>
            <a:rPr lang="en-US" dirty="0"/>
            <a:t>Diversity</a:t>
          </a:r>
        </a:p>
      </dgm:t>
    </dgm:pt>
    <dgm:pt modelId="{9B2346C2-4613-4A66-9342-6D7A35184A15}" type="parTrans" cxnId="{2AE4A367-BFE3-4BD6-BF87-106F1F2BE9E7}">
      <dgm:prSet/>
      <dgm:spPr/>
      <dgm:t>
        <a:bodyPr/>
        <a:lstStyle/>
        <a:p>
          <a:endParaRPr lang="en-US"/>
        </a:p>
      </dgm:t>
    </dgm:pt>
    <dgm:pt modelId="{9B9F0127-414F-48FA-BBAB-17040508BC69}" type="sibTrans" cxnId="{2AE4A367-BFE3-4BD6-BF87-106F1F2BE9E7}">
      <dgm:prSet/>
      <dgm:spPr/>
      <dgm:t>
        <a:bodyPr/>
        <a:lstStyle/>
        <a:p>
          <a:endParaRPr lang="en-US"/>
        </a:p>
      </dgm:t>
    </dgm:pt>
    <dgm:pt modelId="{B482752C-8B4C-4CC7-A17A-1662A14D0D25}">
      <dgm:prSet phldrT="[Text]"/>
      <dgm:spPr/>
      <dgm:t>
        <a:bodyPr/>
        <a:lstStyle/>
        <a:p>
          <a:r>
            <a:rPr lang="en-US" dirty="0"/>
            <a:t>Strategic view</a:t>
          </a:r>
        </a:p>
      </dgm:t>
    </dgm:pt>
    <dgm:pt modelId="{7BE29728-0196-4BC3-8108-D30BBC6FEA07}" type="parTrans" cxnId="{7DE20E44-A4C4-4CEF-AF8C-0170BD77913C}">
      <dgm:prSet/>
      <dgm:spPr/>
      <dgm:t>
        <a:bodyPr/>
        <a:lstStyle/>
        <a:p>
          <a:endParaRPr lang="en-US"/>
        </a:p>
      </dgm:t>
    </dgm:pt>
    <dgm:pt modelId="{74F63FD0-841F-40CE-835A-7711A571CA7A}" type="sibTrans" cxnId="{7DE20E44-A4C4-4CEF-AF8C-0170BD77913C}">
      <dgm:prSet/>
      <dgm:spPr/>
      <dgm:t>
        <a:bodyPr/>
        <a:lstStyle/>
        <a:p>
          <a:endParaRPr lang="en-US"/>
        </a:p>
      </dgm:t>
    </dgm:pt>
    <dgm:pt modelId="{537BDD67-FEC5-4B6C-8634-20DAC097B50F}">
      <dgm:prSet phldrT="[Text]"/>
      <dgm:spPr/>
      <dgm:t>
        <a:bodyPr/>
        <a:lstStyle/>
        <a:p>
          <a:r>
            <a:rPr lang="en-US" dirty="0"/>
            <a:t>Inter-regional challenges</a:t>
          </a:r>
        </a:p>
      </dgm:t>
    </dgm:pt>
    <dgm:pt modelId="{190211B9-F6FC-4439-9A59-775A09B7D3D8}" type="parTrans" cxnId="{70D37EC7-8A05-4475-B82E-44634BAA390B}">
      <dgm:prSet/>
      <dgm:spPr/>
      <dgm:t>
        <a:bodyPr/>
        <a:lstStyle/>
        <a:p>
          <a:endParaRPr lang="en-US"/>
        </a:p>
      </dgm:t>
    </dgm:pt>
    <dgm:pt modelId="{7C08D6BC-90EA-4572-8DF6-D9BC2E8F496F}" type="sibTrans" cxnId="{70D37EC7-8A05-4475-B82E-44634BAA390B}">
      <dgm:prSet/>
      <dgm:spPr/>
      <dgm:t>
        <a:bodyPr/>
        <a:lstStyle/>
        <a:p>
          <a:endParaRPr lang="en-US"/>
        </a:p>
      </dgm:t>
    </dgm:pt>
    <dgm:pt modelId="{65FF7B16-1CBB-46AE-B99B-C250B894C95C}" type="pres">
      <dgm:prSet presAssocID="{4FF243A6-1A80-4025-A87C-C6F98453311D}" presName="diagram" presStyleCnt="0">
        <dgm:presLayoutVars>
          <dgm:dir/>
          <dgm:resizeHandles val="exact"/>
        </dgm:presLayoutVars>
      </dgm:prSet>
      <dgm:spPr/>
    </dgm:pt>
    <dgm:pt modelId="{701C659E-F17C-4551-AC5E-973FBC3DA886}" type="pres">
      <dgm:prSet presAssocID="{4D6622D3-0200-411D-B33B-6E13B5BE11A7}" presName="node" presStyleLbl="node1" presStyleIdx="0" presStyleCnt="5">
        <dgm:presLayoutVars>
          <dgm:bulletEnabled val="1"/>
        </dgm:presLayoutVars>
      </dgm:prSet>
      <dgm:spPr/>
    </dgm:pt>
    <dgm:pt modelId="{77449FE4-D35A-4DF7-AA2F-9CC096B410F2}" type="pres">
      <dgm:prSet presAssocID="{0BBCCD76-6C9B-43DC-877D-319C7AE79445}" presName="sibTrans" presStyleCnt="0"/>
      <dgm:spPr/>
    </dgm:pt>
    <dgm:pt modelId="{8256CA43-4826-457F-B955-56177530A611}" type="pres">
      <dgm:prSet presAssocID="{3B2883CA-C747-4D57-8954-7414C1AD6403}" presName="node" presStyleLbl="node1" presStyleIdx="1" presStyleCnt="5">
        <dgm:presLayoutVars>
          <dgm:bulletEnabled val="1"/>
        </dgm:presLayoutVars>
      </dgm:prSet>
      <dgm:spPr/>
    </dgm:pt>
    <dgm:pt modelId="{7C5BF013-793A-4EEC-BB46-F7F9E28207CF}" type="pres">
      <dgm:prSet presAssocID="{D6FE207E-E2E0-453F-91BB-44B5B96F88D7}" presName="sibTrans" presStyleCnt="0"/>
      <dgm:spPr/>
    </dgm:pt>
    <dgm:pt modelId="{700FD886-A184-494B-8979-E7075ADCBAE0}" type="pres">
      <dgm:prSet presAssocID="{F0F2175C-6962-44B6-9578-41DF80A9CCDC}" presName="node" presStyleLbl="node1" presStyleIdx="2" presStyleCnt="5">
        <dgm:presLayoutVars>
          <dgm:bulletEnabled val="1"/>
        </dgm:presLayoutVars>
      </dgm:prSet>
      <dgm:spPr/>
    </dgm:pt>
    <dgm:pt modelId="{6E380DFB-EBB1-4189-BCEF-031B36081046}" type="pres">
      <dgm:prSet presAssocID="{9B9F0127-414F-48FA-BBAB-17040508BC69}" presName="sibTrans" presStyleCnt="0"/>
      <dgm:spPr/>
    </dgm:pt>
    <dgm:pt modelId="{F52C9EAB-1DCA-4B1B-B7B2-45EFE9E202D2}" type="pres">
      <dgm:prSet presAssocID="{B482752C-8B4C-4CC7-A17A-1662A14D0D25}" presName="node" presStyleLbl="node1" presStyleIdx="3" presStyleCnt="5">
        <dgm:presLayoutVars>
          <dgm:bulletEnabled val="1"/>
        </dgm:presLayoutVars>
      </dgm:prSet>
      <dgm:spPr/>
    </dgm:pt>
    <dgm:pt modelId="{8514BCAC-EC84-42D7-BAA8-26DF2DBAC478}" type="pres">
      <dgm:prSet presAssocID="{74F63FD0-841F-40CE-835A-7711A571CA7A}" presName="sibTrans" presStyleCnt="0"/>
      <dgm:spPr/>
    </dgm:pt>
    <dgm:pt modelId="{F5B39C04-99EC-44D7-B996-83AFDDC0E007}" type="pres">
      <dgm:prSet presAssocID="{537BDD67-FEC5-4B6C-8634-20DAC097B50F}" presName="node" presStyleLbl="node1" presStyleIdx="4" presStyleCnt="5">
        <dgm:presLayoutVars>
          <dgm:bulletEnabled val="1"/>
        </dgm:presLayoutVars>
      </dgm:prSet>
      <dgm:spPr/>
    </dgm:pt>
  </dgm:ptLst>
  <dgm:cxnLst>
    <dgm:cxn modelId="{8EDF3DC5-B008-4AF0-8722-EB07399513EF}" type="presOf" srcId="{537BDD67-FEC5-4B6C-8634-20DAC097B50F}" destId="{F5B39C04-99EC-44D7-B996-83AFDDC0E007}" srcOrd="0" destOrd="0" presId="urn:microsoft.com/office/officeart/2005/8/layout/default"/>
    <dgm:cxn modelId="{359CC0BE-7143-4139-A39E-3D1245B1028B}" type="presOf" srcId="{3B2883CA-C747-4D57-8954-7414C1AD6403}" destId="{8256CA43-4826-457F-B955-56177530A611}" srcOrd="0" destOrd="0" presId="urn:microsoft.com/office/officeart/2005/8/layout/default"/>
    <dgm:cxn modelId="{2AE4A367-BFE3-4BD6-BF87-106F1F2BE9E7}" srcId="{4FF243A6-1A80-4025-A87C-C6F98453311D}" destId="{F0F2175C-6962-44B6-9578-41DF80A9CCDC}" srcOrd="2" destOrd="0" parTransId="{9B2346C2-4613-4A66-9342-6D7A35184A15}" sibTransId="{9B9F0127-414F-48FA-BBAB-17040508BC69}"/>
    <dgm:cxn modelId="{D311E97D-6875-4055-80D4-A1FDC17E82B8}" srcId="{4FF243A6-1A80-4025-A87C-C6F98453311D}" destId="{3B2883CA-C747-4D57-8954-7414C1AD6403}" srcOrd="1" destOrd="0" parTransId="{1E6C074C-C23D-40FD-A5C1-173DDBF0B401}" sibTransId="{D6FE207E-E2E0-453F-91BB-44B5B96F88D7}"/>
    <dgm:cxn modelId="{99C8148C-48BD-40B4-8465-4A5DCA7EDCBB}" type="presOf" srcId="{F0F2175C-6962-44B6-9578-41DF80A9CCDC}" destId="{700FD886-A184-494B-8979-E7075ADCBAE0}" srcOrd="0" destOrd="0" presId="urn:microsoft.com/office/officeart/2005/8/layout/default"/>
    <dgm:cxn modelId="{70D37EC7-8A05-4475-B82E-44634BAA390B}" srcId="{4FF243A6-1A80-4025-A87C-C6F98453311D}" destId="{537BDD67-FEC5-4B6C-8634-20DAC097B50F}" srcOrd="4" destOrd="0" parTransId="{190211B9-F6FC-4439-9A59-775A09B7D3D8}" sibTransId="{7C08D6BC-90EA-4572-8DF6-D9BC2E8F496F}"/>
    <dgm:cxn modelId="{99512BC7-D942-4674-AD43-3FDD5AD072EE}" type="presOf" srcId="{B482752C-8B4C-4CC7-A17A-1662A14D0D25}" destId="{F52C9EAB-1DCA-4B1B-B7B2-45EFE9E202D2}" srcOrd="0" destOrd="0" presId="urn:microsoft.com/office/officeart/2005/8/layout/default"/>
    <dgm:cxn modelId="{7DE20E44-A4C4-4CEF-AF8C-0170BD77913C}" srcId="{4FF243A6-1A80-4025-A87C-C6F98453311D}" destId="{B482752C-8B4C-4CC7-A17A-1662A14D0D25}" srcOrd="3" destOrd="0" parTransId="{7BE29728-0196-4BC3-8108-D30BBC6FEA07}" sibTransId="{74F63FD0-841F-40CE-835A-7711A571CA7A}"/>
    <dgm:cxn modelId="{021DED3F-AECD-4EDE-8B21-DB2EFE005289}" type="presOf" srcId="{4FF243A6-1A80-4025-A87C-C6F98453311D}" destId="{65FF7B16-1CBB-46AE-B99B-C250B894C95C}" srcOrd="0" destOrd="0" presId="urn:microsoft.com/office/officeart/2005/8/layout/default"/>
    <dgm:cxn modelId="{A53E7B95-D406-415E-82C5-68937522304B}" type="presOf" srcId="{4D6622D3-0200-411D-B33B-6E13B5BE11A7}" destId="{701C659E-F17C-4551-AC5E-973FBC3DA886}" srcOrd="0" destOrd="0" presId="urn:microsoft.com/office/officeart/2005/8/layout/default"/>
    <dgm:cxn modelId="{4B569B5C-304F-40A5-ADD3-44A7BF09BD37}" srcId="{4FF243A6-1A80-4025-A87C-C6F98453311D}" destId="{4D6622D3-0200-411D-B33B-6E13B5BE11A7}" srcOrd="0" destOrd="0" parTransId="{A1D13F1D-E49F-4CD8-86DD-0AE68BAA24DF}" sibTransId="{0BBCCD76-6C9B-43DC-877D-319C7AE79445}"/>
    <dgm:cxn modelId="{6D1FBB0B-C824-46D0-A446-474D13A24A85}" type="presParOf" srcId="{65FF7B16-1CBB-46AE-B99B-C250B894C95C}" destId="{701C659E-F17C-4551-AC5E-973FBC3DA886}" srcOrd="0" destOrd="0" presId="urn:microsoft.com/office/officeart/2005/8/layout/default"/>
    <dgm:cxn modelId="{A3E7E32A-5B55-4D0D-B985-9547C48BA9D1}" type="presParOf" srcId="{65FF7B16-1CBB-46AE-B99B-C250B894C95C}" destId="{77449FE4-D35A-4DF7-AA2F-9CC096B410F2}" srcOrd="1" destOrd="0" presId="urn:microsoft.com/office/officeart/2005/8/layout/default"/>
    <dgm:cxn modelId="{0045DABC-5F76-4B52-BF00-A1851F87F4A0}" type="presParOf" srcId="{65FF7B16-1CBB-46AE-B99B-C250B894C95C}" destId="{8256CA43-4826-457F-B955-56177530A611}" srcOrd="2" destOrd="0" presId="urn:microsoft.com/office/officeart/2005/8/layout/default"/>
    <dgm:cxn modelId="{2F539390-0E1D-48CA-85DF-07EB141E0342}" type="presParOf" srcId="{65FF7B16-1CBB-46AE-B99B-C250B894C95C}" destId="{7C5BF013-793A-4EEC-BB46-F7F9E28207CF}" srcOrd="3" destOrd="0" presId="urn:microsoft.com/office/officeart/2005/8/layout/default"/>
    <dgm:cxn modelId="{7A66BD67-3E2C-4DD7-99A5-A988609A66B8}" type="presParOf" srcId="{65FF7B16-1CBB-46AE-B99B-C250B894C95C}" destId="{700FD886-A184-494B-8979-E7075ADCBAE0}" srcOrd="4" destOrd="0" presId="urn:microsoft.com/office/officeart/2005/8/layout/default"/>
    <dgm:cxn modelId="{FFB5759E-C3C0-4DAA-9742-7D8E0EE72B75}" type="presParOf" srcId="{65FF7B16-1CBB-46AE-B99B-C250B894C95C}" destId="{6E380DFB-EBB1-4189-BCEF-031B36081046}" srcOrd="5" destOrd="0" presId="urn:microsoft.com/office/officeart/2005/8/layout/default"/>
    <dgm:cxn modelId="{7CDF392C-37CC-4574-A949-2D098CD01601}" type="presParOf" srcId="{65FF7B16-1CBB-46AE-B99B-C250B894C95C}" destId="{F52C9EAB-1DCA-4B1B-B7B2-45EFE9E202D2}" srcOrd="6" destOrd="0" presId="urn:microsoft.com/office/officeart/2005/8/layout/default"/>
    <dgm:cxn modelId="{A50B6BF5-AE41-4C50-A81C-B01F988BCB32}" type="presParOf" srcId="{65FF7B16-1CBB-46AE-B99B-C250B894C95C}" destId="{8514BCAC-EC84-42D7-BAA8-26DF2DBAC478}" srcOrd="7" destOrd="0" presId="urn:microsoft.com/office/officeart/2005/8/layout/default"/>
    <dgm:cxn modelId="{BFCA4AB4-255D-4EC0-93AE-635B1A0F5217}" type="presParOf" srcId="{65FF7B16-1CBB-46AE-B99B-C250B894C95C}" destId="{F5B39C04-99EC-44D7-B996-83AFDDC0E007}"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87CCDF-932D-4F57-8F7C-6B97CAF68C23}" type="doc">
      <dgm:prSet loTypeId="urn:microsoft.com/office/officeart/2005/8/layout/hProcess9" loCatId="process" qsTypeId="urn:microsoft.com/office/officeart/2005/8/quickstyle/simple1" qsCatId="simple" csTypeId="urn:microsoft.com/office/officeart/2005/8/colors/colorful3" csCatId="colorful" phldr="1"/>
      <dgm:spPr/>
    </dgm:pt>
    <dgm:pt modelId="{6F21B201-9F81-4BAC-9549-F67EE86B127C}">
      <dgm:prSet phldrT="[Text]"/>
      <dgm:spPr/>
      <dgm:t>
        <a:bodyPr/>
        <a:lstStyle/>
        <a:p>
          <a:r>
            <a:rPr lang="en-US" dirty="0"/>
            <a:t>Pre-Assessment Work</a:t>
          </a:r>
        </a:p>
      </dgm:t>
    </dgm:pt>
    <dgm:pt modelId="{0032DD98-3C78-4D69-AD00-5B0A9C3F420F}" type="parTrans" cxnId="{A33C70E6-AB66-4678-B1F9-F1F447ACA03D}">
      <dgm:prSet/>
      <dgm:spPr/>
      <dgm:t>
        <a:bodyPr/>
        <a:lstStyle/>
        <a:p>
          <a:endParaRPr lang="en-US"/>
        </a:p>
      </dgm:t>
    </dgm:pt>
    <dgm:pt modelId="{25925C56-C154-4DDE-96F7-6307ABD75AB8}" type="sibTrans" cxnId="{A33C70E6-AB66-4678-B1F9-F1F447ACA03D}">
      <dgm:prSet/>
      <dgm:spPr/>
      <dgm:t>
        <a:bodyPr/>
        <a:lstStyle/>
        <a:p>
          <a:endParaRPr lang="en-US"/>
        </a:p>
      </dgm:t>
    </dgm:pt>
    <dgm:pt modelId="{98F7CC89-E8F9-47FC-9B3C-CAB669BE1D8A}">
      <dgm:prSet phldrT="[Text]"/>
      <dgm:spPr/>
      <dgm:t>
        <a:bodyPr/>
        <a:lstStyle/>
        <a:p>
          <a:r>
            <a:rPr lang="en-US" dirty="0"/>
            <a:t>During the Assessment Centre (On-site)</a:t>
          </a:r>
        </a:p>
      </dgm:t>
    </dgm:pt>
    <dgm:pt modelId="{F0F97ADD-6AE7-4FDB-B89A-EAF7927CC54B}" type="parTrans" cxnId="{E151D5C9-512D-4BE8-8E80-547866A3327D}">
      <dgm:prSet/>
      <dgm:spPr/>
      <dgm:t>
        <a:bodyPr/>
        <a:lstStyle/>
        <a:p>
          <a:endParaRPr lang="en-US"/>
        </a:p>
      </dgm:t>
    </dgm:pt>
    <dgm:pt modelId="{295765BD-1527-4CF7-AAFA-F79699C7B915}" type="sibTrans" cxnId="{E151D5C9-512D-4BE8-8E80-547866A3327D}">
      <dgm:prSet/>
      <dgm:spPr/>
      <dgm:t>
        <a:bodyPr/>
        <a:lstStyle/>
        <a:p>
          <a:endParaRPr lang="en-US"/>
        </a:p>
      </dgm:t>
    </dgm:pt>
    <dgm:pt modelId="{2C9DB81E-8523-44D9-8A6C-3CA640C56DEF}">
      <dgm:prSet phldrT="[Text]"/>
      <dgm:spPr/>
      <dgm:t>
        <a:bodyPr/>
        <a:lstStyle/>
        <a:p>
          <a:r>
            <a:rPr lang="en-US" dirty="0"/>
            <a:t>Post-Assessment Centre</a:t>
          </a:r>
        </a:p>
      </dgm:t>
    </dgm:pt>
    <dgm:pt modelId="{3138B354-6B18-4D6D-A64C-83F25E83BA65}" type="parTrans" cxnId="{9F0748C3-24AE-4E67-AB65-872D373DD7D9}">
      <dgm:prSet/>
      <dgm:spPr/>
      <dgm:t>
        <a:bodyPr/>
        <a:lstStyle/>
        <a:p>
          <a:endParaRPr lang="en-US"/>
        </a:p>
      </dgm:t>
    </dgm:pt>
    <dgm:pt modelId="{CA8E462C-F867-4F9D-81DD-99606A466807}" type="sibTrans" cxnId="{9F0748C3-24AE-4E67-AB65-872D373DD7D9}">
      <dgm:prSet/>
      <dgm:spPr/>
      <dgm:t>
        <a:bodyPr/>
        <a:lstStyle/>
        <a:p>
          <a:endParaRPr lang="en-US"/>
        </a:p>
      </dgm:t>
    </dgm:pt>
    <dgm:pt modelId="{CFAA630B-31CB-48EA-BB6F-0D36CC114928}" type="pres">
      <dgm:prSet presAssocID="{AE87CCDF-932D-4F57-8F7C-6B97CAF68C23}" presName="CompostProcess" presStyleCnt="0">
        <dgm:presLayoutVars>
          <dgm:dir/>
          <dgm:resizeHandles val="exact"/>
        </dgm:presLayoutVars>
      </dgm:prSet>
      <dgm:spPr/>
    </dgm:pt>
    <dgm:pt modelId="{447DF7AF-6761-4F4A-94D2-113C9CAD7BFC}" type="pres">
      <dgm:prSet presAssocID="{AE87CCDF-932D-4F57-8F7C-6B97CAF68C23}" presName="arrow" presStyleLbl="bgShp" presStyleIdx="0" presStyleCnt="1"/>
      <dgm:spPr/>
    </dgm:pt>
    <dgm:pt modelId="{40AA65C2-4FD2-4BB8-8FE7-A1EF4F848D7C}" type="pres">
      <dgm:prSet presAssocID="{AE87CCDF-932D-4F57-8F7C-6B97CAF68C23}" presName="linearProcess" presStyleCnt="0"/>
      <dgm:spPr/>
    </dgm:pt>
    <dgm:pt modelId="{3C568715-BECC-4F96-A052-080F530DFE48}" type="pres">
      <dgm:prSet presAssocID="{6F21B201-9F81-4BAC-9549-F67EE86B127C}" presName="textNode" presStyleLbl="node1" presStyleIdx="0" presStyleCnt="3">
        <dgm:presLayoutVars>
          <dgm:bulletEnabled val="1"/>
        </dgm:presLayoutVars>
      </dgm:prSet>
      <dgm:spPr/>
    </dgm:pt>
    <dgm:pt modelId="{C812DEAE-6530-4834-A484-77C143CC81C0}" type="pres">
      <dgm:prSet presAssocID="{25925C56-C154-4DDE-96F7-6307ABD75AB8}" presName="sibTrans" presStyleCnt="0"/>
      <dgm:spPr/>
    </dgm:pt>
    <dgm:pt modelId="{E302EEDD-0E9B-41C6-950A-255BFD9B1EF8}" type="pres">
      <dgm:prSet presAssocID="{98F7CC89-E8F9-47FC-9B3C-CAB669BE1D8A}" presName="textNode" presStyleLbl="node1" presStyleIdx="1" presStyleCnt="3">
        <dgm:presLayoutVars>
          <dgm:bulletEnabled val="1"/>
        </dgm:presLayoutVars>
      </dgm:prSet>
      <dgm:spPr/>
    </dgm:pt>
    <dgm:pt modelId="{928881E0-1CE3-4E5A-9CC8-CF1FF55DE678}" type="pres">
      <dgm:prSet presAssocID="{295765BD-1527-4CF7-AAFA-F79699C7B915}" presName="sibTrans" presStyleCnt="0"/>
      <dgm:spPr/>
    </dgm:pt>
    <dgm:pt modelId="{AD5E639E-7166-4FB6-9042-BA1CC9528353}" type="pres">
      <dgm:prSet presAssocID="{2C9DB81E-8523-44D9-8A6C-3CA640C56DEF}" presName="textNode" presStyleLbl="node1" presStyleIdx="2" presStyleCnt="3">
        <dgm:presLayoutVars>
          <dgm:bulletEnabled val="1"/>
        </dgm:presLayoutVars>
      </dgm:prSet>
      <dgm:spPr/>
    </dgm:pt>
  </dgm:ptLst>
  <dgm:cxnLst>
    <dgm:cxn modelId="{9F0748C3-24AE-4E67-AB65-872D373DD7D9}" srcId="{AE87CCDF-932D-4F57-8F7C-6B97CAF68C23}" destId="{2C9DB81E-8523-44D9-8A6C-3CA640C56DEF}" srcOrd="2" destOrd="0" parTransId="{3138B354-6B18-4D6D-A64C-83F25E83BA65}" sibTransId="{CA8E462C-F867-4F9D-81DD-99606A466807}"/>
    <dgm:cxn modelId="{A33C70E6-AB66-4678-B1F9-F1F447ACA03D}" srcId="{AE87CCDF-932D-4F57-8F7C-6B97CAF68C23}" destId="{6F21B201-9F81-4BAC-9549-F67EE86B127C}" srcOrd="0" destOrd="0" parTransId="{0032DD98-3C78-4D69-AD00-5B0A9C3F420F}" sibTransId="{25925C56-C154-4DDE-96F7-6307ABD75AB8}"/>
    <dgm:cxn modelId="{E151D5C9-512D-4BE8-8E80-547866A3327D}" srcId="{AE87CCDF-932D-4F57-8F7C-6B97CAF68C23}" destId="{98F7CC89-E8F9-47FC-9B3C-CAB669BE1D8A}" srcOrd="1" destOrd="0" parTransId="{F0F97ADD-6AE7-4FDB-B89A-EAF7927CC54B}" sibTransId="{295765BD-1527-4CF7-AAFA-F79699C7B915}"/>
    <dgm:cxn modelId="{8D416ECF-61C8-400A-9871-A9A805962C8C}" type="presOf" srcId="{2C9DB81E-8523-44D9-8A6C-3CA640C56DEF}" destId="{AD5E639E-7166-4FB6-9042-BA1CC9528353}" srcOrd="0" destOrd="0" presId="urn:microsoft.com/office/officeart/2005/8/layout/hProcess9"/>
    <dgm:cxn modelId="{C17D6AF9-7AA8-4632-8EA0-8F63DCEA8F68}" type="presOf" srcId="{98F7CC89-E8F9-47FC-9B3C-CAB669BE1D8A}" destId="{E302EEDD-0E9B-41C6-950A-255BFD9B1EF8}" srcOrd="0" destOrd="0" presId="urn:microsoft.com/office/officeart/2005/8/layout/hProcess9"/>
    <dgm:cxn modelId="{459E7056-7B52-470B-8BAC-E75B2AF4369A}" type="presOf" srcId="{AE87CCDF-932D-4F57-8F7C-6B97CAF68C23}" destId="{CFAA630B-31CB-48EA-BB6F-0D36CC114928}" srcOrd="0" destOrd="0" presId="urn:microsoft.com/office/officeart/2005/8/layout/hProcess9"/>
    <dgm:cxn modelId="{38A43062-B253-4BBE-AAE1-927D840B05C3}" type="presOf" srcId="{6F21B201-9F81-4BAC-9549-F67EE86B127C}" destId="{3C568715-BECC-4F96-A052-080F530DFE48}" srcOrd="0" destOrd="0" presId="urn:microsoft.com/office/officeart/2005/8/layout/hProcess9"/>
    <dgm:cxn modelId="{DC48D371-67BD-4572-BEFC-AB9406D0F4FE}" type="presParOf" srcId="{CFAA630B-31CB-48EA-BB6F-0D36CC114928}" destId="{447DF7AF-6761-4F4A-94D2-113C9CAD7BFC}" srcOrd="0" destOrd="0" presId="urn:microsoft.com/office/officeart/2005/8/layout/hProcess9"/>
    <dgm:cxn modelId="{8B8ECACE-D687-4B49-854F-8347CD6EFBC5}" type="presParOf" srcId="{CFAA630B-31CB-48EA-BB6F-0D36CC114928}" destId="{40AA65C2-4FD2-4BB8-8FE7-A1EF4F848D7C}" srcOrd="1" destOrd="0" presId="urn:microsoft.com/office/officeart/2005/8/layout/hProcess9"/>
    <dgm:cxn modelId="{5398526D-94C4-4018-925D-F4B05C4248D7}" type="presParOf" srcId="{40AA65C2-4FD2-4BB8-8FE7-A1EF4F848D7C}" destId="{3C568715-BECC-4F96-A052-080F530DFE48}" srcOrd="0" destOrd="0" presId="urn:microsoft.com/office/officeart/2005/8/layout/hProcess9"/>
    <dgm:cxn modelId="{01835289-8C31-4C82-A552-6C37A7D652D1}" type="presParOf" srcId="{40AA65C2-4FD2-4BB8-8FE7-A1EF4F848D7C}" destId="{C812DEAE-6530-4834-A484-77C143CC81C0}" srcOrd="1" destOrd="0" presId="urn:microsoft.com/office/officeart/2005/8/layout/hProcess9"/>
    <dgm:cxn modelId="{4E48F721-AD34-4FEA-9370-2D037549E6D6}" type="presParOf" srcId="{40AA65C2-4FD2-4BB8-8FE7-A1EF4F848D7C}" destId="{E302EEDD-0E9B-41C6-950A-255BFD9B1EF8}" srcOrd="2" destOrd="0" presId="urn:microsoft.com/office/officeart/2005/8/layout/hProcess9"/>
    <dgm:cxn modelId="{610C5F98-79A6-4994-85A3-13A938735E9F}" type="presParOf" srcId="{40AA65C2-4FD2-4BB8-8FE7-A1EF4F848D7C}" destId="{928881E0-1CE3-4E5A-9CC8-CF1FF55DE678}" srcOrd="3" destOrd="0" presId="urn:microsoft.com/office/officeart/2005/8/layout/hProcess9"/>
    <dgm:cxn modelId="{4B688D38-1BBA-4ADE-B2EF-E2AF5EC3FC8B}" type="presParOf" srcId="{40AA65C2-4FD2-4BB8-8FE7-A1EF4F848D7C}" destId="{AD5E639E-7166-4FB6-9042-BA1CC952835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5121F-78E4-47AF-9BFA-4E7495873B7E}">
      <dsp:nvSpPr>
        <dsp:cNvPr id="0" name=""/>
        <dsp:cNvSpPr/>
      </dsp:nvSpPr>
      <dsp:spPr>
        <a:xfrm>
          <a:off x="12573" y="721889"/>
          <a:ext cx="4335553" cy="631421"/>
        </a:xfrm>
        <a:prstGeom prst="rightArrow">
          <a:avLst>
            <a:gd name="adj1" fmla="val 5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254000" bIns="100238" numCol="1" spcCol="1270" anchor="ctr" anchorCtr="0">
          <a:noAutofit/>
        </a:bodyPr>
        <a:lstStyle/>
        <a:p>
          <a:pPr marL="0" lvl="0" indent="0" algn="l" defTabSz="622300">
            <a:lnSpc>
              <a:spcPct val="90000"/>
            </a:lnSpc>
            <a:spcBef>
              <a:spcPct val="0"/>
            </a:spcBef>
            <a:spcAft>
              <a:spcPct val="35000"/>
            </a:spcAft>
            <a:buNone/>
          </a:pPr>
          <a:r>
            <a:rPr lang="en-US" sz="1400" kern="1200" dirty="0"/>
            <a:t>DRR/DCD Assessment</a:t>
          </a:r>
        </a:p>
      </dsp:txBody>
      <dsp:txXfrm>
        <a:off x="12573" y="879744"/>
        <a:ext cx="4177698" cy="315711"/>
      </dsp:txXfrm>
    </dsp:sp>
    <dsp:sp modelId="{948AEE24-AAF5-4FA5-8D78-22B60FAD94A2}">
      <dsp:nvSpPr>
        <dsp:cNvPr id="0" name=""/>
        <dsp:cNvSpPr/>
      </dsp:nvSpPr>
      <dsp:spPr>
        <a:xfrm>
          <a:off x="12573" y="1179087"/>
          <a:ext cx="1335350" cy="1444051"/>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Possible Outcomes</a:t>
          </a:r>
        </a:p>
        <a:p>
          <a:pPr marL="114300" lvl="1" indent="-114300" algn="l" defTabSz="533400">
            <a:lnSpc>
              <a:spcPct val="90000"/>
            </a:lnSpc>
            <a:spcBef>
              <a:spcPct val="0"/>
            </a:spcBef>
            <a:spcAft>
              <a:spcPct val="15000"/>
            </a:spcAft>
            <a:buChar char="•"/>
          </a:pPr>
          <a:r>
            <a:rPr lang="en-US" sz="1200" kern="1200" dirty="0"/>
            <a:t>Ready</a:t>
          </a:r>
        </a:p>
        <a:p>
          <a:pPr marL="114300" lvl="1" indent="-114300" algn="l" defTabSz="533400">
            <a:lnSpc>
              <a:spcPct val="90000"/>
            </a:lnSpc>
            <a:spcBef>
              <a:spcPct val="0"/>
            </a:spcBef>
            <a:spcAft>
              <a:spcPct val="15000"/>
            </a:spcAft>
            <a:buChar char="•"/>
          </a:pPr>
          <a:r>
            <a:rPr lang="en-US" sz="1200" kern="1200" dirty="0"/>
            <a:t>Not Ready</a:t>
          </a:r>
        </a:p>
      </dsp:txBody>
      <dsp:txXfrm>
        <a:off x="12573" y="1179087"/>
        <a:ext cx="1335350" cy="1444051"/>
      </dsp:txXfrm>
    </dsp:sp>
    <dsp:sp modelId="{7D9D065B-AD39-48FD-8EA3-4BA3B4952510}">
      <dsp:nvSpPr>
        <dsp:cNvPr id="0" name=""/>
        <dsp:cNvSpPr/>
      </dsp:nvSpPr>
      <dsp:spPr>
        <a:xfrm>
          <a:off x="1347923" y="1016494"/>
          <a:ext cx="3000203" cy="631421"/>
        </a:xfrm>
        <a:prstGeom prst="rightArrow">
          <a:avLst>
            <a:gd name="adj1" fmla="val 50000"/>
            <a:gd name="adj2" fmla="val 5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254000" bIns="100238" numCol="1" spcCol="1270" anchor="ctr" anchorCtr="0">
          <a:noAutofit/>
        </a:bodyPr>
        <a:lstStyle/>
        <a:p>
          <a:pPr marL="0" lvl="0" indent="0" algn="l" defTabSz="622300">
            <a:lnSpc>
              <a:spcPct val="90000"/>
            </a:lnSpc>
            <a:spcBef>
              <a:spcPct val="0"/>
            </a:spcBef>
            <a:spcAft>
              <a:spcPct val="35000"/>
            </a:spcAft>
            <a:buNone/>
          </a:pPr>
          <a:r>
            <a:rPr lang="en-US" sz="1400" kern="1200" dirty="0"/>
            <a:t>CD Assessment</a:t>
          </a:r>
        </a:p>
      </dsp:txBody>
      <dsp:txXfrm>
        <a:off x="1347923" y="1174349"/>
        <a:ext cx="2842348" cy="315711"/>
      </dsp:txXfrm>
    </dsp:sp>
    <dsp:sp modelId="{F7EB5D9D-67F6-4FD1-ACCD-340944721AB6}">
      <dsp:nvSpPr>
        <dsp:cNvPr id="0" name=""/>
        <dsp:cNvSpPr/>
      </dsp:nvSpPr>
      <dsp:spPr>
        <a:xfrm>
          <a:off x="1347923" y="1447678"/>
          <a:ext cx="1335350" cy="1407804"/>
        </a:xfrm>
        <a:prstGeom prst="rect">
          <a:avLst/>
        </a:prstGeom>
        <a:solidFill>
          <a:schemeClr val="lt1">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Possible Outcomes</a:t>
          </a:r>
        </a:p>
        <a:p>
          <a:pPr marL="114300" lvl="1" indent="-114300" algn="l" defTabSz="533400">
            <a:lnSpc>
              <a:spcPct val="90000"/>
            </a:lnSpc>
            <a:spcBef>
              <a:spcPct val="0"/>
            </a:spcBef>
            <a:spcAft>
              <a:spcPct val="15000"/>
            </a:spcAft>
            <a:buChar char="•"/>
          </a:pPr>
          <a:r>
            <a:rPr lang="en-US" sz="1200" kern="1200" dirty="0"/>
            <a:t>Ready</a:t>
          </a:r>
        </a:p>
        <a:p>
          <a:pPr marL="114300" lvl="1" indent="-114300" algn="l" defTabSz="533400">
            <a:lnSpc>
              <a:spcPct val="90000"/>
            </a:lnSpc>
            <a:spcBef>
              <a:spcPct val="0"/>
            </a:spcBef>
            <a:spcAft>
              <a:spcPct val="15000"/>
            </a:spcAft>
            <a:buChar char="•"/>
          </a:pPr>
          <a:r>
            <a:rPr lang="en-US" sz="1200" kern="1200" dirty="0"/>
            <a:t>Not Ready</a:t>
          </a:r>
        </a:p>
      </dsp:txBody>
      <dsp:txXfrm>
        <a:off x="1347923" y="1447678"/>
        <a:ext cx="1335350" cy="1407804"/>
      </dsp:txXfrm>
    </dsp:sp>
    <dsp:sp modelId="{F2EAF31F-6462-49C2-BE43-D2C830AB3AD2}">
      <dsp:nvSpPr>
        <dsp:cNvPr id="0" name=""/>
        <dsp:cNvSpPr/>
      </dsp:nvSpPr>
      <dsp:spPr>
        <a:xfrm>
          <a:off x="2683274" y="1313296"/>
          <a:ext cx="1664852" cy="631421"/>
        </a:xfrm>
        <a:prstGeom prst="rightArrow">
          <a:avLst>
            <a:gd name="adj1" fmla="val 5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254000" bIns="100238" numCol="1" spcCol="1270" anchor="ctr" anchorCtr="0">
          <a:noAutofit/>
        </a:bodyPr>
        <a:lstStyle/>
        <a:p>
          <a:pPr marL="0" lvl="0" indent="0" algn="l" defTabSz="622300">
            <a:lnSpc>
              <a:spcPct val="90000"/>
            </a:lnSpc>
            <a:spcBef>
              <a:spcPct val="0"/>
            </a:spcBef>
            <a:spcAft>
              <a:spcPct val="35000"/>
            </a:spcAft>
            <a:buNone/>
          </a:pPr>
          <a:r>
            <a:rPr lang="en-US" sz="1400" kern="1200" dirty="0"/>
            <a:t>RC Assessment</a:t>
          </a:r>
        </a:p>
      </dsp:txBody>
      <dsp:txXfrm>
        <a:off x="2683274" y="1471151"/>
        <a:ext cx="1506997" cy="315711"/>
      </dsp:txXfrm>
    </dsp:sp>
    <dsp:sp modelId="{17CE35B6-0621-46A6-878E-C193446F38B3}">
      <dsp:nvSpPr>
        <dsp:cNvPr id="0" name=""/>
        <dsp:cNvSpPr/>
      </dsp:nvSpPr>
      <dsp:spPr>
        <a:xfrm>
          <a:off x="2683274" y="1756625"/>
          <a:ext cx="1335350" cy="1838838"/>
        </a:xfrm>
        <a:prstGeom prst="rect">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Possible Outcomes</a:t>
          </a:r>
        </a:p>
        <a:p>
          <a:pPr marL="114300" lvl="1" indent="-114300" algn="l" defTabSz="533400">
            <a:lnSpc>
              <a:spcPct val="90000"/>
            </a:lnSpc>
            <a:spcBef>
              <a:spcPct val="0"/>
            </a:spcBef>
            <a:spcAft>
              <a:spcPct val="15000"/>
            </a:spcAft>
            <a:buChar char="•"/>
          </a:pPr>
          <a:r>
            <a:rPr lang="en-US" sz="1200" kern="1200" dirty="0"/>
            <a:t>Recommended</a:t>
          </a:r>
        </a:p>
        <a:p>
          <a:pPr marL="114300" lvl="1" indent="-114300" algn="l" defTabSz="533400">
            <a:lnSpc>
              <a:spcPct val="90000"/>
            </a:lnSpc>
            <a:spcBef>
              <a:spcPct val="0"/>
            </a:spcBef>
            <a:spcAft>
              <a:spcPct val="15000"/>
            </a:spcAft>
            <a:buChar char="•"/>
          </a:pPr>
          <a:r>
            <a:rPr lang="en-US" sz="1200" kern="1200" dirty="0"/>
            <a:t>Not Recommended</a:t>
          </a:r>
        </a:p>
        <a:p>
          <a:pPr marL="0" lvl="0" indent="0" algn="l" defTabSz="533400">
            <a:lnSpc>
              <a:spcPct val="90000"/>
            </a:lnSpc>
            <a:spcBef>
              <a:spcPct val="0"/>
            </a:spcBef>
            <a:spcAft>
              <a:spcPct val="35000"/>
            </a:spcAft>
            <a:buNone/>
          </a:pPr>
          <a:r>
            <a:rPr lang="en-US" sz="1200" kern="1200" dirty="0"/>
            <a:t>‘Recommended’ also eligible for CD posts</a:t>
          </a:r>
          <a:endParaRPr lang="en-US" sz="1400" kern="1200" dirty="0"/>
        </a:p>
      </dsp:txBody>
      <dsp:txXfrm>
        <a:off x="2683274" y="1756625"/>
        <a:ext cx="1335350" cy="1838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C3E6D-10D1-4E12-8EA6-C43BFD322C6F}">
      <dsp:nvSpPr>
        <dsp:cNvPr id="0" name=""/>
        <dsp:cNvSpPr/>
      </dsp:nvSpPr>
      <dsp:spPr>
        <a:xfrm>
          <a:off x="1091446" y="636784"/>
          <a:ext cx="219757" cy="91440"/>
        </a:xfrm>
        <a:custGeom>
          <a:avLst/>
          <a:gdLst/>
          <a:ahLst/>
          <a:cxnLst/>
          <a:rect l="0" t="0" r="0" b="0"/>
          <a:pathLst>
            <a:path>
              <a:moveTo>
                <a:pt x="0" y="45720"/>
              </a:moveTo>
              <a:lnTo>
                <a:pt x="21975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195066" y="681251"/>
        <a:ext cx="12517" cy="2506"/>
      </dsp:txXfrm>
    </dsp:sp>
    <dsp:sp modelId="{BF94A55C-DD69-4DFF-85FB-A6D6AC50C65F}">
      <dsp:nvSpPr>
        <dsp:cNvPr id="0" name=""/>
        <dsp:cNvSpPr/>
      </dsp:nvSpPr>
      <dsp:spPr>
        <a:xfrm>
          <a:off x="4735" y="355951"/>
          <a:ext cx="1088511" cy="653106"/>
        </a:xfrm>
        <a:prstGeom prst="rect">
          <a:avLst/>
        </a:prstGeom>
        <a:solidFill>
          <a:schemeClr val="bg2">
            <a:lumMod val="7500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DRR/DCD Assessment: Ready</a:t>
          </a:r>
        </a:p>
      </dsp:txBody>
      <dsp:txXfrm>
        <a:off x="4735" y="355951"/>
        <a:ext cx="1088511" cy="653106"/>
      </dsp:txXfrm>
    </dsp:sp>
    <dsp:sp modelId="{ECCEC867-5699-48F8-B476-A31604A1A5B1}">
      <dsp:nvSpPr>
        <dsp:cNvPr id="0" name=""/>
        <dsp:cNvSpPr/>
      </dsp:nvSpPr>
      <dsp:spPr>
        <a:xfrm>
          <a:off x="2430315" y="636784"/>
          <a:ext cx="219757" cy="91440"/>
        </a:xfrm>
        <a:custGeom>
          <a:avLst/>
          <a:gdLst/>
          <a:ahLst/>
          <a:cxnLst/>
          <a:rect l="0" t="0" r="0" b="0"/>
          <a:pathLst>
            <a:path>
              <a:moveTo>
                <a:pt x="0" y="45720"/>
              </a:moveTo>
              <a:lnTo>
                <a:pt x="21975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533934" y="681251"/>
        <a:ext cx="12517" cy="2506"/>
      </dsp:txXfrm>
    </dsp:sp>
    <dsp:sp modelId="{C3FFD916-91C5-410F-BFDB-B82150089F9E}">
      <dsp:nvSpPr>
        <dsp:cNvPr id="0" name=""/>
        <dsp:cNvSpPr/>
      </dsp:nvSpPr>
      <dsp:spPr>
        <a:xfrm>
          <a:off x="1343603" y="355951"/>
          <a:ext cx="1088511" cy="653106"/>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DCD-P in small CO</a:t>
          </a:r>
        </a:p>
      </dsp:txBody>
      <dsp:txXfrm>
        <a:off x="1343603" y="355951"/>
        <a:ext cx="1088511" cy="653106"/>
      </dsp:txXfrm>
    </dsp:sp>
    <dsp:sp modelId="{F3E0063E-B8B3-4FE9-9FBE-86FAC2D4F3B7}">
      <dsp:nvSpPr>
        <dsp:cNvPr id="0" name=""/>
        <dsp:cNvSpPr/>
      </dsp:nvSpPr>
      <dsp:spPr>
        <a:xfrm>
          <a:off x="544076" y="1007258"/>
          <a:ext cx="2682651" cy="219757"/>
        </a:xfrm>
        <a:custGeom>
          <a:avLst/>
          <a:gdLst/>
          <a:ahLst/>
          <a:cxnLst/>
          <a:rect l="0" t="0" r="0" b="0"/>
          <a:pathLst>
            <a:path>
              <a:moveTo>
                <a:pt x="2682651" y="0"/>
              </a:moveTo>
              <a:lnTo>
                <a:pt x="2682651" y="126978"/>
              </a:lnTo>
              <a:lnTo>
                <a:pt x="0" y="126978"/>
              </a:lnTo>
              <a:lnTo>
                <a:pt x="0" y="219757"/>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818044" y="1115883"/>
        <a:ext cx="134715" cy="2506"/>
      </dsp:txXfrm>
    </dsp:sp>
    <dsp:sp modelId="{D2B2E9B1-F985-4785-A646-934B55D06AB6}">
      <dsp:nvSpPr>
        <dsp:cNvPr id="0" name=""/>
        <dsp:cNvSpPr/>
      </dsp:nvSpPr>
      <dsp:spPr>
        <a:xfrm>
          <a:off x="2682472" y="355951"/>
          <a:ext cx="1088511" cy="653106"/>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Regional </a:t>
          </a:r>
          <a:r>
            <a:rPr lang="en-US" sz="1200" kern="1200" dirty="0" err="1"/>
            <a:t>Prgm</a:t>
          </a:r>
          <a:r>
            <a:rPr lang="en-US" sz="1200" kern="1200" dirty="0"/>
            <a:t> Advisor in </a:t>
          </a:r>
          <a:r>
            <a:rPr lang="en-US" sz="1200" kern="1200" dirty="0" err="1"/>
            <a:t>RBx</a:t>
          </a:r>
          <a:endParaRPr lang="en-US" sz="1200" kern="1200" dirty="0"/>
        </a:p>
      </dsp:txBody>
      <dsp:txXfrm>
        <a:off x="2682472" y="355951"/>
        <a:ext cx="1088511" cy="653106"/>
      </dsp:txXfrm>
    </dsp:sp>
    <dsp:sp modelId="{8F247C5C-B5F5-43FB-BB19-3405D145CC32}">
      <dsp:nvSpPr>
        <dsp:cNvPr id="0" name=""/>
        <dsp:cNvSpPr/>
      </dsp:nvSpPr>
      <dsp:spPr>
        <a:xfrm>
          <a:off x="1081617" y="1540248"/>
          <a:ext cx="219757" cy="91440"/>
        </a:xfrm>
        <a:custGeom>
          <a:avLst/>
          <a:gdLst/>
          <a:ahLst/>
          <a:cxnLst/>
          <a:rect l="0" t="0" r="0" b="0"/>
          <a:pathLst>
            <a:path>
              <a:moveTo>
                <a:pt x="0" y="45720"/>
              </a:moveTo>
              <a:lnTo>
                <a:pt x="21975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185236" y="1584715"/>
        <a:ext cx="12517" cy="2506"/>
      </dsp:txXfrm>
    </dsp:sp>
    <dsp:sp modelId="{2FFF2E83-2163-4F0C-A517-F47D23B6F6C2}">
      <dsp:nvSpPr>
        <dsp:cNvPr id="0" name=""/>
        <dsp:cNvSpPr/>
      </dsp:nvSpPr>
      <dsp:spPr>
        <a:xfrm>
          <a:off x="4735" y="1259415"/>
          <a:ext cx="1078681" cy="653106"/>
        </a:xfrm>
        <a:prstGeom prst="rect">
          <a:avLst/>
        </a:prstGeom>
        <a:no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DRR-P/O in large CO</a:t>
          </a:r>
          <a:endParaRPr lang="en-US" sz="1200" kern="1200" dirty="0">
            <a:solidFill>
              <a:schemeClr val="tx1"/>
            </a:solidFill>
          </a:endParaRPr>
        </a:p>
      </dsp:txBody>
      <dsp:txXfrm>
        <a:off x="4735" y="1259415"/>
        <a:ext cx="1078681" cy="653106"/>
      </dsp:txXfrm>
    </dsp:sp>
    <dsp:sp modelId="{D11C69B7-6572-4CEF-98AB-628C19E2B4C6}">
      <dsp:nvSpPr>
        <dsp:cNvPr id="0" name=""/>
        <dsp:cNvSpPr/>
      </dsp:nvSpPr>
      <dsp:spPr>
        <a:xfrm>
          <a:off x="2420485" y="1540248"/>
          <a:ext cx="219757" cy="91440"/>
        </a:xfrm>
        <a:custGeom>
          <a:avLst/>
          <a:gdLst/>
          <a:ahLst/>
          <a:cxnLst/>
          <a:rect l="0" t="0" r="0" b="0"/>
          <a:pathLst>
            <a:path>
              <a:moveTo>
                <a:pt x="0" y="45720"/>
              </a:moveTo>
              <a:lnTo>
                <a:pt x="21975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524105" y="1584715"/>
        <a:ext cx="12517" cy="2506"/>
      </dsp:txXfrm>
    </dsp:sp>
    <dsp:sp modelId="{94492AF4-B8E3-4BE5-8E1C-30D05384979E}">
      <dsp:nvSpPr>
        <dsp:cNvPr id="0" name=""/>
        <dsp:cNvSpPr/>
      </dsp:nvSpPr>
      <dsp:spPr>
        <a:xfrm>
          <a:off x="1333774" y="1259415"/>
          <a:ext cx="1088511" cy="653106"/>
        </a:xfrm>
        <a:prstGeom prst="rect">
          <a:avLst/>
        </a:prstGeom>
        <a:solidFill>
          <a:schemeClr val="accent4">
            <a:lumMod val="7500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US" sz="1050" kern="1200">
              <a:solidFill>
                <a:schemeClr val="bg1"/>
              </a:solidFill>
            </a:rPr>
            <a:t>CD Assessment: Ready</a:t>
          </a:r>
          <a:endParaRPr lang="en-US" sz="1050" kern="1200" dirty="0"/>
        </a:p>
      </dsp:txBody>
      <dsp:txXfrm>
        <a:off x="1333774" y="1259415"/>
        <a:ext cx="1088511" cy="653106"/>
      </dsp:txXfrm>
    </dsp:sp>
    <dsp:sp modelId="{38EC3134-3818-4235-A5DE-F3AB11A70001}">
      <dsp:nvSpPr>
        <dsp:cNvPr id="0" name=""/>
        <dsp:cNvSpPr/>
      </dsp:nvSpPr>
      <dsp:spPr>
        <a:xfrm>
          <a:off x="548990" y="1910722"/>
          <a:ext cx="2667908" cy="219757"/>
        </a:xfrm>
        <a:custGeom>
          <a:avLst/>
          <a:gdLst/>
          <a:ahLst/>
          <a:cxnLst/>
          <a:rect l="0" t="0" r="0" b="0"/>
          <a:pathLst>
            <a:path>
              <a:moveTo>
                <a:pt x="2667908" y="0"/>
              </a:moveTo>
              <a:lnTo>
                <a:pt x="2667908" y="126978"/>
              </a:lnTo>
              <a:lnTo>
                <a:pt x="0" y="126978"/>
              </a:lnTo>
              <a:lnTo>
                <a:pt x="0" y="219757"/>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5954" y="2019348"/>
        <a:ext cx="133981" cy="2506"/>
      </dsp:txXfrm>
    </dsp:sp>
    <dsp:sp modelId="{8B33881E-9E3A-4834-8B76-3D77B4797A7C}">
      <dsp:nvSpPr>
        <dsp:cNvPr id="0" name=""/>
        <dsp:cNvSpPr/>
      </dsp:nvSpPr>
      <dsp:spPr>
        <a:xfrm>
          <a:off x="2672643" y="1259415"/>
          <a:ext cx="1088511" cy="653106"/>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CD in medium CO</a:t>
          </a:r>
        </a:p>
      </dsp:txBody>
      <dsp:txXfrm>
        <a:off x="2672643" y="1259415"/>
        <a:ext cx="1088511" cy="653106"/>
      </dsp:txXfrm>
    </dsp:sp>
    <dsp:sp modelId="{C042FC93-9989-450B-AE31-AFF04E33DE8C}">
      <dsp:nvSpPr>
        <dsp:cNvPr id="0" name=""/>
        <dsp:cNvSpPr/>
      </dsp:nvSpPr>
      <dsp:spPr>
        <a:xfrm>
          <a:off x="1091446" y="2443713"/>
          <a:ext cx="219757" cy="91440"/>
        </a:xfrm>
        <a:custGeom>
          <a:avLst/>
          <a:gdLst/>
          <a:ahLst/>
          <a:cxnLst/>
          <a:rect l="0" t="0" r="0" b="0"/>
          <a:pathLst>
            <a:path>
              <a:moveTo>
                <a:pt x="0" y="45720"/>
              </a:moveTo>
              <a:lnTo>
                <a:pt x="21975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195066" y="2488180"/>
        <a:ext cx="12517" cy="2506"/>
      </dsp:txXfrm>
    </dsp:sp>
    <dsp:sp modelId="{D29D25F5-3ADB-4393-A4A5-219A96869461}">
      <dsp:nvSpPr>
        <dsp:cNvPr id="0" name=""/>
        <dsp:cNvSpPr/>
      </dsp:nvSpPr>
      <dsp:spPr>
        <a:xfrm>
          <a:off x="4735" y="2162879"/>
          <a:ext cx="1088511" cy="653106"/>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CD in large CO</a:t>
          </a:r>
        </a:p>
      </dsp:txBody>
      <dsp:txXfrm>
        <a:off x="4735" y="2162879"/>
        <a:ext cx="1088511" cy="653106"/>
      </dsp:txXfrm>
    </dsp:sp>
    <dsp:sp modelId="{35105216-C547-47EC-B032-B0039673CFFB}">
      <dsp:nvSpPr>
        <dsp:cNvPr id="0" name=""/>
        <dsp:cNvSpPr/>
      </dsp:nvSpPr>
      <dsp:spPr>
        <a:xfrm>
          <a:off x="2430315" y="2443713"/>
          <a:ext cx="219757" cy="91440"/>
        </a:xfrm>
        <a:custGeom>
          <a:avLst/>
          <a:gdLst/>
          <a:ahLst/>
          <a:cxnLst/>
          <a:rect l="0" t="0" r="0" b="0"/>
          <a:pathLst>
            <a:path>
              <a:moveTo>
                <a:pt x="0" y="45720"/>
              </a:moveTo>
              <a:lnTo>
                <a:pt x="21975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533934" y="2488180"/>
        <a:ext cx="12517" cy="2506"/>
      </dsp:txXfrm>
    </dsp:sp>
    <dsp:sp modelId="{0950B33D-35D9-4B84-B3A4-FED81C144B79}">
      <dsp:nvSpPr>
        <dsp:cNvPr id="0" name=""/>
        <dsp:cNvSpPr/>
      </dsp:nvSpPr>
      <dsp:spPr>
        <a:xfrm>
          <a:off x="1343603" y="2162879"/>
          <a:ext cx="1088511" cy="653106"/>
        </a:xfrm>
        <a:prstGeom prst="rect">
          <a:avLst/>
        </a:prstGeom>
        <a:solidFill>
          <a:srgbClr val="C00000"/>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100000"/>
            </a:lnSpc>
            <a:spcBef>
              <a:spcPct val="0"/>
            </a:spcBef>
            <a:spcAft>
              <a:spcPct val="35000"/>
            </a:spcAft>
            <a:buNone/>
          </a:pPr>
          <a:r>
            <a:rPr lang="en-US" sz="1050" kern="1200" dirty="0">
              <a:solidFill>
                <a:schemeClr val="bg1"/>
              </a:solidFill>
            </a:rPr>
            <a:t>RC Assessment: Recommended</a:t>
          </a:r>
        </a:p>
      </dsp:txBody>
      <dsp:txXfrm>
        <a:off x="1343603" y="2162879"/>
        <a:ext cx="1088511" cy="653106"/>
      </dsp:txXfrm>
    </dsp:sp>
    <dsp:sp modelId="{2D7DD52B-BA0B-4BD2-9DEC-AC127D52F5BC}">
      <dsp:nvSpPr>
        <dsp:cNvPr id="0" name=""/>
        <dsp:cNvSpPr/>
      </dsp:nvSpPr>
      <dsp:spPr>
        <a:xfrm>
          <a:off x="2682472" y="2162879"/>
          <a:ext cx="1088511" cy="653106"/>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RC/RR in Country X</a:t>
          </a:r>
        </a:p>
      </dsp:txBody>
      <dsp:txXfrm>
        <a:off x="2682472" y="2162879"/>
        <a:ext cx="1088511" cy="653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9C488-0E76-449C-9009-DD7BBE537C3E}">
      <dsp:nvSpPr>
        <dsp:cNvPr id="0" name=""/>
        <dsp:cNvSpPr/>
      </dsp:nvSpPr>
      <dsp:spPr>
        <a:xfrm>
          <a:off x="995503" y="71342"/>
          <a:ext cx="1547375" cy="525735"/>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Service</a:t>
          </a:r>
        </a:p>
      </dsp:txBody>
      <dsp:txXfrm>
        <a:off x="1010901" y="86740"/>
        <a:ext cx="1516579" cy="494939"/>
      </dsp:txXfrm>
    </dsp:sp>
    <dsp:sp modelId="{70C119D7-AD43-46A9-B59C-CE8212D798D4}">
      <dsp:nvSpPr>
        <dsp:cNvPr id="0" name=""/>
        <dsp:cNvSpPr/>
      </dsp:nvSpPr>
      <dsp:spPr>
        <a:xfrm>
          <a:off x="2865784" y="71342"/>
          <a:ext cx="1547375" cy="525735"/>
        </a:xfrm>
        <a:prstGeom prst="roundRect">
          <a:avLst>
            <a:gd name="adj" fmla="val 10000"/>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Performance</a:t>
          </a:r>
        </a:p>
      </dsp:txBody>
      <dsp:txXfrm>
        <a:off x="2881182" y="86740"/>
        <a:ext cx="1516579" cy="494939"/>
      </dsp:txXfrm>
    </dsp:sp>
    <dsp:sp modelId="{1449FDC7-6B93-45EE-8E93-A7AE4E8496B0}">
      <dsp:nvSpPr>
        <dsp:cNvPr id="0" name=""/>
        <dsp:cNvSpPr/>
      </dsp:nvSpPr>
      <dsp:spPr>
        <a:xfrm>
          <a:off x="2434708" y="2878980"/>
          <a:ext cx="652983" cy="743172"/>
        </a:xfrm>
        <a:prstGeom prst="triangle">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1B3FB1-1017-4951-9C4F-59A0EF3DC3B1}">
      <dsp:nvSpPr>
        <dsp:cNvPr id="0" name=""/>
        <dsp:cNvSpPr/>
      </dsp:nvSpPr>
      <dsp:spPr>
        <a:xfrm rot="21360000">
          <a:off x="590469" y="2702733"/>
          <a:ext cx="4341460" cy="320217"/>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679DFF-24FE-4856-AFB0-0EBE37F8DA6E}">
      <dsp:nvSpPr>
        <dsp:cNvPr id="0" name=""/>
        <dsp:cNvSpPr/>
      </dsp:nvSpPr>
      <dsp:spPr>
        <a:xfrm rot="21360000">
          <a:off x="1015602" y="2250228"/>
          <a:ext cx="1548980" cy="62673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Gender &amp; Diversity</a:t>
          </a:r>
        </a:p>
      </dsp:txBody>
      <dsp:txXfrm>
        <a:off x="1046197" y="2280823"/>
        <a:ext cx="1487790" cy="565548"/>
      </dsp:txXfrm>
    </dsp:sp>
    <dsp:sp modelId="{5F4814A1-2901-4C76-9E34-A35AD62F771E}">
      <dsp:nvSpPr>
        <dsp:cNvPr id="0" name=""/>
        <dsp:cNvSpPr/>
      </dsp:nvSpPr>
      <dsp:spPr>
        <a:xfrm rot="21360000">
          <a:off x="979635" y="1775464"/>
          <a:ext cx="1548980" cy="626738"/>
        </a:xfrm>
        <a:prstGeom prst="roundRect">
          <a:avLst/>
        </a:prstGeom>
        <a:solidFill>
          <a:schemeClr val="accent3">
            <a:hueOff val="451767"/>
            <a:satOff val="16667"/>
            <a:lumOff val="-24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Spouse Employment</a:t>
          </a:r>
          <a:endParaRPr lang="en-US" sz="1200" kern="1200" dirty="0"/>
        </a:p>
      </dsp:txBody>
      <dsp:txXfrm>
        <a:off x="1010230" y="1806059"/>
        <a:ext cx="1487790" cy="565548"/>
      </dsp:txXfrm>
    </dsp:sp>
    <dsp:sp modelId="{BE3894D1-F0DC-4F2E-92EE-B1C9EF1BD7A2}">
      <dsp:nvSpPr>
        <dsp:cNvPr id="0" name=""/>
        <dsp:cNvSpPr/>
      </dsp:nvSpPr>
      <dsp:spPr>
        <a:xfrm rot="21360000">
          <a:off x="943668" y="1286483"/>
          <a:ext cx="1548980" cy="626738"/>
        </a:xfrm>
        <a:prstGeom prst="roundRect">
          <a:avLst/>
        </a:prstGeom>
        <a:solidFill>
          <a:schemeClr val="accent3">
            <a:hueOff val="903533"/>
            <a:satOff val="33333"/>
            <a:lumOff val="-4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b" anchorCtr="0">
          <a:noAutofit/>
        </a:bodyPr>
        <a:lstStyle/>
        <a:p>
          <a:pPr marL="0" lvl="0" indent="0" algn="ctr" defTabSz="533400">
            <a:lnSpc>
              <a:spcPct val="90000"/>
            </a:lnSpc>
            <a:spcBef>
              <a:spcPct val="0"/>
            </a:spcBef>
            <a:spcAft>
              <a:spcPct val="35000"/>
            </a:spcAft>
            <a:buNone/>
          </a:pPr>
          <a:r>
            <a:rPr lang="en-US" sz="1200" kern="1200" dirty="0"/>
            <a:t>Mobility, Hardship &amp; Crisis experience</a:t>
          </a:r>
        </a:p>
      </dsp:txBody>
      <dsp:txXfrm>
        <a:off x="974263" y="1317078"/>
        <a:ext cx="1487790" cy="565548"/>
      </dsp:txXfrm>
    </dsp:sp>
    <dsp:sp modelId="{00E8C5F0-F0A4-4503-A1B6-C9A3A0D98CA0}">
      <dsp:nvSpPr>
        <dsp:cNvPr id="0" name=""/>
        <dsp:cNvSpPr/>
      </dsp:nvSpPr>
      <dsp:spPr>
        <a:xfrm rot="21360000">
          <a:off x="907701" y="811719"/>
          <a:ext cx="1548980" cy="626738"/>
        </a:xfrm>
        <a:prstGeom prst="roundRect">
          <a:avLst/>
        </a:prstGeom>
        <a:solidFill>
          <a:schemeClr val="accent3">
            <a:hueOff val="1355300"/>
            <a:satOff val="50000"/>
            <a:lumOff val="-7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Years of Service</a:t>
          </a:r>
        </a:p>
      </dsp:txBody>
      <dsp:txXfrm>
        <a:off x="938296" y="842314"/>
        <a:ext cx="1487790" cy="565548"/>
      </dsp:txXfrm>
    </dsp:sp>
    <dsp:sp modelId="{13C1ECED-110F-4156-86BA-3FA807178F35}">
      <dsp:nvSpPr>
        <dsp:cNvPr id="0" name=""/>
        <dsp:cNvSpPr/>
      </dsp:nvSpPr>
      <dsp:spPr>
        <a:xfrm rot="21360000">
          <a:off x="2885883" y="2120747"/>
          <a:ext cx="1548980" cy="626738"/>
        </a:xfrm>
        <a:prstGeom prst="roundRect">
          <a:avLst/>
        </a:prstGeom>
        <a:solidFill>
          <a:schemeClr val="accent3">
            <a:hueOff val="1807066"/>
            <a:satOff val="66667"/>
            <a:lumOff val="-9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Learning</a:t>
          </a:r>
        </a:p>
      </dsp:txBody>
      <dsp:txXfrm>
        <a:off x="2916478" y="2151342"/>
        <a:ext cx="1487790" cy="565548"/>
      </dsp:txXfrm>
    </dsp:sp>
    <dsp:sp modelId="{DEFFC411-D0B4-4BD5-8934-195FA7D7C718}">
      <dsp:nvSpPr>
        <dsp:cNvPr id="0" name=""/>
        <dsp:cNvSpPr/>
      </dsp:nvSpPr>
      <dsp:spPr>
        <a:xfrm rot="21360000">
          <a:off x="2849916" y="1645983"/>
          <a:ext cx="1548980" cy="626738"/>
        </a:xfrm>
        <a:prstGeom prst="roundRect">
          <a:avLst/>
        </a:prstGeom>
        <a:solidFill>
          <a:schemeClr val="accent3">
            <a:hueOff val="2258833"/>
            <a:satOff val="83333"/>
            <a:lumOff val="-1225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Potential</a:t>
          </a:r>
        </a:p>
      </dsp:txBody>
      <dsp:txXfrm>
        <a:off x="2880511" y="1676578"/>
        <a:ext cx="1487790" cy="565548"/>
      </dsp:txXfrm>
    </dsp:sp>
    <dsp:sp modelId="{418A23D9-03EF-41FE-B989-EEDD3D2B3F81}">
      <dsp:nvSpPr>
        <dsp:cNvPr id="0" name=""/>
        <dsp:cNvSpPr/>
      </dsp:nvSpPr>
      <dsp:spPr>
        <a:xfrm rot="21360000">
          <a:off x="2813949" y="1157002"/>
          <a:ext cx="1548980" cy="626738"/>
        </a:xfrm>
        <a:prstGeom prst="roundRect">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PMD Rating</a:t>
          </a:r>
        </a:p>
      </dsp:txBody>
      <dsp:txXfrm>
        <a:off x="2844544" y="1187597"/>
        <a:ext cx="1487790" cy="5655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C659E-F17C-4551-AC5E-973FBC3DA886}">
      <dsp:nvSpPr>
        <dsp:cNvPr id="0" name=""/>
        <dsp:cNvSpPr/>
      </dsp:nvSpPr>
      <dsp:spPr>
        <a:xfrm>
          <a:off x="344237" y="257"/>
          <a:ext cx="1245319" cy="7471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Competence</a:t>
          </a:r>
        </a:p>
      </dsp:txBody>
      <dsp:txXfrm>
        <a:off x="344237" y="257"/>
        <a:ext cx="1245319" cy="747191"/>
      </dsp:txXfrm>
    </dsp:sp>
    <dsp:sp modelId="{8256CA43-4826-457F-B955-56177530A611}">
      <dsp:nvSpPr>
        <dsp:cNvPr id="0" name=""/>
        <dsp:cNvSpPr/>
      </dsp:nvSpPr>
      <dsp:spPr>
        <a:xfrm>
          <a:off x="1714088" y="257"/>
          <a:ext cx="1245319" cy="747191"/>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Contextual fit</a:t>
          </a:r>
        </a:p>
      </dsp:txBody>
      <dsp:txXfrm>
        <a:off x="1714088" y="257"/>
        <a:ext cx="1245319" cy="747191"/>
      </dsp:txXfrm>
    </dsp:sp>
    <dsp:sp modelId="{700FD886-A184-494B-8979-E7075ADCBAE0}">
      <dsp:nvSpPr>
        <dsp:cNvPr id="0" name=""/>
        <dsp:cNvSpPr/>
      </dsp:nvSpPr>
      <dsp:spPr>
        <a:xfrm>
          <a:off x="344237" y="871981"/>
          <a:ext cx="1245319" cy="747191"/>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Diversity</a:t>
          </a:r>
        </a:p>
      </dsp:txBody>
      <dsp:txXfrm>
        <a:off x="344237" y="871981"/>
        <a:ext cx="1245319" cy="747191"/>
      </dsp:txXfrm>
    </dsp:sp>
    <dsp:sp modelId="{F52C9EAB-1DCA-4B1B-B7B2-45EFE9E202D2}">
      <dsp:nvSpPr>
        <dsp:cNvPr id="0" name=""/>
        <dsp:cNvSpPr/>
      </dsp:nvSpPr>
      <dsp:spPr>
        <a:xfrm>
          <a:off x="1714088" y="871981"/>
          <a:ext cx="1245319" cy="747191"/>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Strategic view</a:t>
          </a:r>
        </a:p>
      </dsp:txBody>
      <dsp:txXfrm>
        <a:off x="1714088" y="871981"/>
        <a:ext cx="1245319" cy="747191"/>
      </dsp:txXfrm>
    </dsp:sp>
    <dsp:sp modelId="{F5B39C04-99EC-44D7-B996-83AFDDC0E007}">
      <dsp:nvSpPr>
        <dsp:cNvPr id="0" name=""/>
        <dsp:cNvSpPr/>
      </dsp:nvSpPr>
      <dsp:spPr>
        <a:xfrm>
          <a:off x="1029163" y="1743704"/>
          <a:ext cx="1245319" cy="74719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Inter-regional challenges</a:t>
          </a:r>
        </a:p>
      </dsp:txBody>
      <dsp:txXfrm>
        <a:off x="1029163" y="1743704"/>
        <a:ext cx="1245319" cy="7471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DF7AF-6761-4F4A-94D2-113C9CAD7BFC}">
      <dsp:nvSpPr>
        <dsp:cNvPr id="0" name=""/>
        <dsp:cNvSpPr/>
      </dsp:nvSpPr>
      <dsp:spPr>
        <a:xfrm>
          <a:off x="555545" y="0"/>
          <a:ext cx="6296184" cy="40640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68715-BECC-4F96-A052-080F530DFE48}">
      <dsp:nvSpPr>
        <dsp:cNvPr id="0" name=""/>
        <dsp:cNvSpPr/>
      </dsp:nvSpPr>
      <dsp:spPr>
        <a:xfrm>
          <a:off x="3616" y="1219199"/>
          <a:ext cx="2387110" cy="1625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Pre-Assessment Work</a:t>
          </a:r>
        </a:p>
      </dsp:txBody>
      <dsp:txXfrm>
        <a:off x="82971" y="1298554"/>
        <a:ext cx="2228400" cy="1466890"/>
      </dsp:txXfrm>
    </dsp:sp>
    <dsp:sp modelId="{E302EEDD-0E9B-41C6-950A-255BFD9B1EF8}">
      <dsp:nvSpPr>
        <dsp:cNvPr id="0" name=""/>
        <dsp:cNvSpPr/>
      </dsp:nvSpPr>
      <dsp:spPr>
        <a:xfrm>
          <a:off x="2510082" y="1219199"/>
          <a:ext cx="2387110" cy="162560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During the Assessment Centre (On-site)</a:t>
          </a:r>
        </a:p>
      </dsp:txBody>
      <dsp:txXfrm>
        <a:off x="2589437" y="1298554"/>
        <a:ext cx="2228400" cy="1466890"/>
      </dsp:txXfrm>
    </dsp:sp>
    <dsp:sp modelId="{AD5E639E-7166-4FB6-9042-BA1CC9528353}">
      <dsp:nvSpPr>
        <dsp:cNvPr id="0" name=""/>
        <dsp:cNvSpPr/>
      </dsp:nvSpPr>
      <dsp:spPr>
        <a:xfrm>
          <a:off x="5016548" y="1219199"/>
          <a:ext cx="2387110" cy="162560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Post-Assessment Centre</a:t>
          </a:r>
        </a:p>
      </dsp:txBody>
      <dsp:txXfrm>
        <a:off x="5095903" y="1298554"/>
        <a:ext cx="2228400" cy="146689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145" cy="465743"/>
          </a:xfrm>
          <a:prstGeom prst="rect">
            <a:avLst/>
          </a:prstGeom>
          <a:noFill/>
          <a:ln w="9525">
            <a:noFill/>
            <a:miter lim="800000"/>
            <a:headEnd/>
            <a:tailEnd/>
          </a:ln>
        </p:spPr>
        <p:txBody>
          <a:bodyPr vert="horz" wrap="square" lIns="93122" tIns="46562" rIns="93122" bIns="46562" numCol="1" anchor="t" anchorCtr="0" compatLnSpc="1">
            <a:prstTxWarp prst="textNoShape">
              <a:avLst/>
            </a:prstTxWarp>
          </a:bodyPr>
          <a:lstStyle>
            <a:lvl1pPr defTabSz="930356">
              <a:defRPr sz="1200">
                <a:latin typeface="Arial" pitchFamily="34" charset="0"/>
                <a:cs typeface="Arial" pitchFamily="34" charset="0"/>
              </a:defRPr>
            </a:lvl1pPr>
          </a:lstStyle>
          <a:p>
            <a:pPr>
              <a:defRPr/>
            </a:pPr>
            <a:endParaRPr lang="en-GB" dirty="0"/>
          </a:p>
        </p:txBody>
      </p:sp>
      <p:sp>
        <p:nvSpPr>
          <p:cNvPr id="4099" name="Rectangle 3"/>
          <p:cNvSpPr>
            <a:spLocks noGrp="1" noChangeArrowheads="1"/>
          </p:cNvSpPr>
          <p:nvPr>
            <p:ph type="dt" sz="quarter" idx="1"/>
          </p:nvPr>
        </p:nvSpPr>
        <p:spPr bwMode="auto">
          <a:xfrm>
            <a:off x="3970734" y="0"/>
            <a:ext cx="3038145" cy="465743"/>
          </a:xfrm>
          <a:prstGeom prst="rect">
            <a:avLst/>
          </a:prstGeom>
          <a:noFill/>
          <a:ln w="9525">
            <a:noFill/>
            <a:miter lim="800000"/>
            <a:headEnd/>
            <a:tailEnd/>
          </a:ln>
        </p:spPr>
        <p:txBody>
          <a:bodyPr vert="horz" wrap="square" lIns="93122" tIns="46562" rIns="93122" bIns="46562" numCol="1" anchor="t" anchorCtr="0" compatLnSpc="1">
            <a:prstTxWarp prst="textNoShape">
              <a:avLst/>
            </a:prstTxWarp>
          </a:bodyPr>
          <a:lstStyle>
            <a:lvl1pPr algn="r" defTabSz="930356">
              <a:defRPr sz="1200">
                <a:latin typeface="Arial" pitchFamily="34" charset="0"/>
                <a:cs typeface="Arial" pitchFamily="34" charset="0"/>
              </a:defRPr>
            </a:lvl1pPr>
          </a:lstStyle>
          <a:p>
            <a:pPr>
              <a:defRPr/>
            </a:pPr>
            <a:endParaRPr lang="en-GB" dirty="0"/>
          </a:p>
        </p:txBody>
      </p:sp>
      <p:sp>
        <p:nvSpPr>
          <p:cNvPr id="4100" name="Rectangle 4"/>
          <p:cNvSpPr>
            <a:spLocks noGrp="1" noChangeArrowheads="1"/>
          </p:cNvSpPr>
          <p:nvPr>
            <p:ph type="ftr" sz="quarter" idx="2"/>
          </p:nvPr>
        </p:nvSpPr>
        <p:spPr bwMode="auto">
          <a:xfrm>
            <a:off x="0" y="8829121"/>
            <a:ext cx="3038145" cy="465743"/>
          </a:xfrm>
          <a:prstGeom prst="rect">
            <a:avLst/>
          </a:prstGeom>
          <a:noFill/>
          <a:ln w="9525">
            <a:noFill/>
            <a:miter lim="800000"/>
            <a:headEnd/>
            <a:tailEnd/>
          </a:ln>
        </p:spPr>
        <p:txBody>
          <a:bodyPr vert="horz" wrap="square" lIns="93122" tIns="46562" rIns="93122" bIns="46562" numCol="1" anchor="b" anchorCtr="0" compatLnSpc="1">
            <a:prstTxWarp prst="textNoShape">
              <a:avLst/>
            </a:prstTxWarp>
          </a:bodyPr>
          <a:lstStyle>
            <a:lvl1pPr defTabSz="930356">
              <a:defRPr sz="1200">
                <a:latin typeface="Arial" pitchFamily="34" charset="0"/>
                <a:cs typeface="Arial" pitchFamily="34" charset="0"/>
              </a:defRPr>
            </a:lvl1pPr>
          </a:lstStyle>
          <a:p>
            <a:pPr>
              <a:defRPr/>
            </a:pPr>
            <a:endParaRPr lang="en-GB" dirty="0"/>
          </a:p>
        </p:txBody>
      </p:sp>
      <p:sp>
        <p:nvSpPr>
          <p:cNvPr id="4101" name="Rectangle 5"/>
          <p:cNvSpPr>
            <a:spLocks noGrp="1" noChangeArrowheads="1"/>
          </p:cNvSpPr>
          <p:nvPr>
            <p:ph type="sldNum" sz="quarter" idx="3"/>
          </p:nvPr>
        </p:nvSpPr>
        <p:spPr bwMode="auto">
          <a:xfrm>
            <a:off x="3970734" y="8829121"/>
            <a:ext cx="3038145" cy="465743"/>
          </a:xfrm>
          <a:prstGeom prst="rect">
            <a:avLst/>
          </a:prstGeom>
          <a:noFill/>
          <a:ln w="9525">
            <a:noFill/>
            <a:miter lim="800000"/>
            <a:headEnd/>
            <a:tailEnd/>
          </a:ln>
        </p:spPr>
        <p:txBody>
          <a:bodyPr vert="horz" wrap="square" lIns="93122" tIns="46562" rIns="93122" bIns="46562" numCol="1" anchor="b" anchorCtr="0" compatLnSpc="1">
            <a:prstTxWarp prst="textNoShape">
              <a:avLst/>
            </a:prstTxWarp>
          </a:bodyPr>
          <a:lstStyle>
            <a:lvl1pPr algn="r" defTabSz="930356">
              <a:defRPr sz="1200">
                <a:latin typeface="Arial" pitchFamily="34" charset="0"/>
                <a:cs typeface="Arial" pitchFamily="34" charset="0"/>
              </a:defRPr>
            </a:lvl1pPr>
          </a:lstStyle>
          <a:p>
            <a:pPr>
              <a:defRPr/>
            </a:pPr>
            <a:fld id="{1C27DBFD-639E-4432-B09F-63E130A107A2}" type="slidenum">
              <a:rPr lang="en-US"/>
              <a:pPr>
                <a:defRPr/>
              </a:pPr>
              <a:t>‹#›</a:t>
            </a:fld>
            <a:endParaRPr lang="en-US" dirty="0"/>
          </a:p>
        </p:txBody>
      </p:sp>
    </p:spTree>
    <p:extLst>
      <p:ext uri="{BB962C8B-B14F-4D97-AF65-F5344CB8AC3E}">
        <p14:creationId xmlns:p14="http://schemas.microsoft.com/office/powerpoint/2010/main" val="1280957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145" cy="465743"/>
          </a:xfrm>
          <a:prstGeom prst="rect">
            <a:avLst/>
          </a:prstGeom>
          <a:noFill/>
          <a:ln w="9525">
            <a:noFill/>
            <a:miter lim="800000"/>
            <a:headEnd/>
            <a:tailEnd/>
          </a:ln>
        </p:spPr>
        <p:txBody>
          <a:bodyPr vert="horz" wrap="square" lIns="93122" tIns="46562" rIns="93122" bIns="46562" numCol="1" anchor="t" anchorCtr="0" compatLnSpc="1">
            <a:prstTxWarp prst="textNoShape">
              <a:avLst/>
            </a:prstTxWarp>
          </a:bodyPr>
          <a:lstStyle>
            <a:lvl1pPr defTabSz="930356">
              <a:defRPr sz="1200">
                <a:latin typeface="Arial" pitchFamily="34" charset="0"/>
                <a:cs typeface="Arial" pitchFamily="34" charset="0"/>
              </a:defRPr>
            </a:lvl1pPr>
          </a:lstStyle>
          <a:p>
            <a:pPr>
              <a:defRPr/>
            </a:pPr>
            <a:endParaRPr lang="en-GB" dirty="0"/>
          </a:p>
        </p:txBody>
      </p:sp>
      <p:sp>
        <p:nvSpPr>
          <p:cNvPr id="12291" name="Rectangle 3"/>
          <p:cNvSpPr>
            <a:spLocks noGrp="1" noChangeArrowheads="1"/>
          </p:cNvSpPr>
          <p:nvPr>
            <p:ph type="dt" idx="1"/>
          </p:nvPr>
        </p:nvSpPr>
        <p:spPr bwMode="auto">
          <a:xfrm>
            <a:off x="3970734" y="0"/>
            <a:ext cx="3038145" cy="465743"/>
          </a:xfrm>
          <a:prstGeom prst="rect">
            <a:avLst/>
          </a:prstGeom>
          <a:noFill/>
          <a:ln w="9525">
            <a:noFill/>
            <a:miter lim="800000"/>
            <a:headEnd/>
            <a:tailEnd/>
          </a:ln>
        </p:spPr>
        <p:txBody>
          <a:bodyPr vert="horz" wrap="square" lIns="93122" tIns="46562" rIns="93122" bIns="46562" numCol="1" anchor="t" anchorCtr="0" compatLnSpc="1">
            <a:prstTxWarp prst="textNoShape">
              <a:avLst/>
            </a:prstTxWarp>
          </a:bodyPr>
          <a:lstStyle>
            <a:lvl1pPr algn="r" defTabSz="930356">
              <a:defRPr sz="1200">
                <a:latin typeface="Arial" pitchFamily="34" charset="0"/>
                <a:cs typeface="Arial" pitchFamily="34" charset="0"/>
              </a:defRPr>
            </a:lvl1pPr>
          </a:lstStyle>
          <a:p>
            <a:pPr>
              <a:defRPr/>
            </a:pPr>
            <a:endParaRPr lang="en-GB" dirty="0"/>
          </a:p>
        </p:txBody>
      </p:sp>
      <p:sp>
        <p:nvSpPr>
          <p:cNvPr id="337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3" name="Rectangle 5"/>
          <p:cNvSpPr>
            <a:spLocks noGrp="1" noChangeArrowheads="1"/>
          </p:cNvSpPr>
          <p:nvPr>
            <p:ph type="body" sz="quarter" idx="3"/>
          </p:nvPr>
        </p:nvSpPr>
        <p:spPr bwMode="auto">
          <a:xfrm>
            <a:off x="701345" y="4416098"/>
            <a:ext cx="5607711" cy="4183995"/>
          </a:xfrm>
          <a:prstGeom prst="rect">
            <a:avLst/>
          </a:prstGeom>
          <a:noFill/>
          <a:ln w="9525">
            <a:noFill/>
            <a:miter lim="800000"/>
            <a:headEnd/>
            <a:tailEnd/>
          </a:ln>
        </p:spPr>
        <p:txBody>
          <a:bodyPr vert="horz" wrap="square" lIns="93122" tIns="46562" rIns="93122" bIns="465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121"/>
            <a:ext cx="3038145" cy="465743"/>
          </a:xfrm>
          <a:prstGeom prst="rect">
            <a:avLst/>
          </a:prstGeom>
          <a:noFill/>
          <a:ln w="9525">
            <a:noFill/>
            <a:miter lim="800000"/>
            <a:headEnd/>
            <a:tailEnd/>
          </a:ln>
        </p:spPr>
        <p:txBody>
          <a:bodyPr vert="horz" wrap="square" lIns="93122" tIns="46562" rIns="93122" bIns="46562" numCol="1" anchor="b" anchorCtr="0" compatLnSpc="1">
            <a:prstTxWarp prst="textNoShape">
              <a:avLst/>
            </a:prstTxWarp>
          </a:bodyPr>
          <a:lstStyle>
            <a:lvl1pPr defTabSz="930356">
              <a:defRPr sz="1200">
                <a:latin typeface="Arial" pitchFamily="34" charset="0"/>
                <a:cs typeface="Arial" pitchFamily="34" charset="0"/>
              </a:defRPr>
            </a:lvl1pPr>
          </a:lstStyle>
          <a:p>
            <a:pPr>
              <a:defRPr/>
            </a:pPr>
            <a:endParaRPr lang="en-GB" dirty="0"/>
          </a:p>
        </p:txBody>
      </p:sp>
      <p:sp>
        <p:nvSpPr>
          <p:cNvPr id="12295" name="Rectangle 7"/>
          <p:cNvSpPr>
            <a:spLocks noGrp="1" noChangeArrowheads="1"/>
          </p:cNvSpPr>
          <p:nvPr>
            <p:ph type="sldNum" sz="quarter" idx="5"/>
          </p:nvPr>
        </p:nvSpPr>
        <p:spPr bwMode="auto">
          <a:xfrm>
            <a:off x="3970734" y="8829121"/>
            <a:ext cx="3038145" cy="465743"/>
          </a:xfrm>
          <a:prstGeom prst="rect">
            <a:avLst/>
          </a:prstGeom>
          <a:noFill/>
          <a:ln w="9525">
            <a:noFill/>
            <a:miter lim="800000"/>
            <a:headEnd/>
            <a:tailEnd/>
          </a:ln>
        </p:spPr>
        <p:txBody>
          <a:bodyPr vert="horz" wrap="square" lIns="93122" tIns="46562" rIns="93122" bIns="46562" numCol="1" anchor="b" anchorCtr="0" compatLnSpc="1">
            <a:prstTxWarp prst="textNoShape">
              <a:avLst/>
            </a:prstTxWarp>
          </a:bodyPr>
          <a:lstStyle>
            <a:lvl1pPr algn="r" defTabSz="930356">
              <a:defRPr sz="1200">
                <a:latin typeface="Arial" pitchFamily="34" charset="0"/>
                <a:cs typeface="Arial" pitchFamily="34" charset="0"/>
              </a:defRPr>
            </a:lvl1pPr>
          </a:lstStyle>
          <a:p>
            <a:pPr>
              <a:defRPr/>
            </a:pPr>
            <a:fld id="{F0EBFE92-49D9-4FC5-8910-CD6A07196AFB}" type="slidenum">
              <a:rPr lang="en-US"/>
              <a:pPr>
                <a:defRPr/>
              </a:pPr>
              <a:t>‹#›</a:t>
            </a:fld>
            <a:endParaRPr lang="en-US" dirty="0"/>
          </a:p>
        </p:txBody>
      </p:sp>
    </p:spTree>
    <p:extLst>
      <p:ext uri="{BB962C8B-B14F-4D97-AF65-F5344CB8AC3E}">
        <p14:creationId xmlns:p14="http://schemas.microsoft.com/office/powerpoint/2010/main" val="31683158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EBFE92-49D9-4FC5-8910-CD6A07196AFB}" type="slidenum">
              <a:rPr lang="en-US" smtClean="0"/>
              <a:pPr>
                <a:defRPr/>
              </a:pPr>
              <a:t>1</a:t>
            </a:fld>
            <a:endParaRPr lang="en-US" dirty="0"/>
          </a:p>
        </p:txBody>
      </p:sp>
    </p:spTree>
    <p:extLst>
      <p:ext uri="{BB962C8B-B14F-4D97-AF65-F5344CB8AC3E}">
        <p14:creationId xmlns:p14="http://schemas.microsoft.com/office/powerpoint/2010/main" val="1275214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Candidate Pool Program currently includes 179 candidates that have been assessed. The two charts on the left illustrate the existing ranges in AC and PA results (1 = low).</a:t>
            </a:r>
            <a:endParaRPr lang="en-US" dirty="0"/>
          </a:p>
          <a:p>
            <a:endParaRPr lang="en-US" dirty="0"/>
          </a:p>
          <a:p>
            <a:r>
              <a:rPr lang="en-US" dirty="0"/>
              <a:t>Now I am going to take you through these questions,</a:t>
            </a:r>
            <a:r>
              <a:rPr lang="en-US" baseline="0" dirty="0"/>
              <a:t> but because I don’t want to bore you, I will try and focus directly on our findings and highlight the important results. Bare with me!</a:t>
            </a:r>
            <a:endParaRPr lang="en-US" dirty="0"/>
          </a:p>
        </p:txBody>
      </p:sp>
      <p:sp>
        <p:nvSpPr>
          <p:cNvPr id="4" name="Slide Number Placeholder 3"/>
          <p:cNvSpPr>
            <a:spLocks noGrp="1"/>
          </p:cNvSpPr>
          <p:nvPr>
            <p:ph type="sldNum" sz="quarter" idx="10"/>
          </p:nvPr>
        </p:nvSpPr>
        <p:spPr/>
        <p:txBody>
          <a:bodyPr/>
          <a:lstStyle/>
          <a:p>
            <a:fld id="{4D54286A-CCA7-4085-B766-FE0D29CF602C}" type="slidenum">
              <a:rPr lang="en-US" smtClean="0"/>
              <a:t>35</a:t>
            </a:fld>
            <a:endParaRPr lang="en-US"/>
          </a:p>
        </p:txBody>
      </p:sp>
    </p:spTree>
    <p:extLst>
      <p:ext uri="{BB962C8B-B14F-4D97-AF65-F5344CB8AC3E}">
        <p14:creationId xmlns:p14="http://schemas.microsoft.com/office/powerpoint/2010/main" val="3983711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75000"/>
                    <a:lumOff val="25000"/>
                  </a:schemeClr>
                </a:solidFill>
                <a:latin typeface="+mn-lt"/>
                <a:ea typeface="+mn-ea"/>
                <a:cs typeface="+mn-cs"/>
              </a:rPr>
              <a:t>The following chart aims at showing how many people participate in the Assessment Center per year. It also shows how each year (“cohort”) performs in relation to the overall performance of all four years together.</a:t>
            </a:r>
            <a:endParaRPr lang="en-US" dirty="0"/>
          </a:p>
          <a:p>
            <a:endParaRPr lang="en-US" dirty="0"/>
          </a:p>
          <a:p>
            <a:r>
              <a:rPr lang="en-US" dirty="0"/>
              <a:t>Each year,</a:t>
            </a:r>
            <a:r>
              <a:rPr lang="en-US" baseline="0" dirty="0"/>
              <a:t> roughly the same amount of people pass, kind of pass and don’t pass the AC. </a:t>
            </a:r>
            <a:r>
              <a:rPr lang="en-US" b="1" baseline="0" dirty="0"/>
              <a:t>This suggests that there is consistency in how many candidates are admitted to the Pool.</a:t>
            </a:r>
          </a:p>
          <a:p>
            <a:endParaRPr lang="en-US" baseline="0" dirty="0"/>
          </a:p>
          <a:p>
            <a:r>
              <a:rPr lang="en-US" baseline="0" dirty="0"/>
              <a:t>What stands out is last year, where more than 70% of candidates didn’t pass. </a:t>
            </a:r>
            <a:endParaRPr lang="en-US" dirty="0"/>
          </a:p>
          <a:p>
            <a:endParaRPr lang="en-US" dirty="0"/>
          </a:p>
          <a:p>
            <a:pPr marL="0" indent="0">
              <a:buNone/>
            </a:pPr>
            <a:r>
              <a:rPr lang="en-US" sz="1400" b="1" kern="1200" dirty="0">
                <a:solidFill>
                  <a:schemeClr val="tx1"/>
                </a:solidFill>
                <a:latin typeface="+mn-lt"/>
                <a:ea typeface="+mn-ea"/>
                <a:cs typeface="+mn-cs"/>
              </a:rPr>
              <a:t>Insights</a:t>
            </a:r>
          </a:p>
          <a:p>
            <a:pPr lvl="1">
              <a:buFont typeface="Wingdings" panose="05000000000000000000" pitchFamily="2" charset="2"/>
              <a:buChar char="Ø"/>
            </a:pPr>
            <a:r>
              <a:rPr lang="en-US" sz="1400" kern="1200" dirty="0">
                <a:solidFill>
                  <a:schemeClr val="tx1"/>
                </a:solidFill>
                <a:latin typeface="+mn-lt"/>
                <a:ea typeface="+mn-ea"/>
                <a:cs typeface="+mn-cs"/>
              </a:rPr>
              <a:t> 2015 was the year with the highest AC average</a:t>
            </a:r>
          </a:p>
          <a:p>
            <a:pPr lvl="1">
              <a:buFont typeface="Wingdings" panose="05000000000000000000" pitchFamily="2" charset="2"/>
              <a:buChar char="Ø"/>
            </a:pPr>
            <a:r>
              <a:rPr lang="en-US" sz="1400" kern="1200" baseline="0" dirty="0">
                <a:solidFill>
                  <a:schemeClr val="tx1"/>
                </a:solidFill>
                <a:latin typeface="+mn-lt"/>
                <a:ea typeface="+mn-ea"/>
                <a:cs typeface="+mn-cs"/>
              </a:rPr>
              <a:t> </a:t>
            </a:r>
            <a:r>
              <a:rPr lang="en-US" sz="1400" kern="1200" dirty="0">
                <a:solidFill>
                  <a:schemeClr val="tx1"/>
                </a:solidFill>
                <a:latin typeface="+mn-lt"/>
                <a:ea typeface="+mn-ea"/>
                <a:cs typeface="+mn-cs"/>
              </a:rPr>
              <a:t>Most people failed in 2016</a:t>
            </a:r>
          </a:p>
          <a:p>
            <a:pPr lvl="1">
              <a:buFont typeface="Wingdings" panose="05000000000000000000" pitchFamily="2" charset="2"/>
              <a:buNone/>
            </a:pPr>
            <a:endParaRPr lang="en-US" sz="1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54286A-CCA7-4085-B766-FE0D29CF602C}" type="slidenum">
              <a:rPr lang="en-US" smtClean="0"/>
              <a:t>36</a:t>
            </a:fld>
            <a:endParaRPr lang="en-US"/>
          </a:p>
        </p:txBody>
      </p:sp>
    </p:spTree>
    <p:extLst>
      <p:ext uri="{BB962C8B-B14F-4D97-AF65-F5344CB8AC3E}">
        <p14:creationId xmlns:p14="http://schemas.microsoft.com/office/powerpoint/2010/main" val="1350877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75000"/>
                    <a:lumOff val="25000"/>
                  </a:schemeClr>
                </a:solidFill>
                <a:latin typeface="+mn-lt"/>
                <a:ea typeface="+mn-ea"/>
                <a:cs typeface="+mn-cs"/>
              </a:rPr>
              <a:t>The following chart aims at showing how many pool candidates have Performance Appraisal data available per year. It also shows how each year (“cohort”) performs in relation to the overall performance of all four years together.</a:t>
            </a:r>
          </a:p>
          <a:p>
            <a:endParaRPr lang="en-US" b="1" dirty="0"/>
          </a:p>
          <a:p>
            <a:r>
              <a:rPr lang="en-US" sz="1200" b="1" dirty="0">
                <a:latin typeface="+mn-lt"/>
              </a:rPr>
              <a:t>This result suggests that each “cohort” has similar results:</a:t>
            </a:r>
            <a:r>
              <a:rPr lang="en-US" sz="1200" b="1" baseline="0" dirty="0">
                <a:latin typeface="+mn-lt"/>
              </a:rPr>
              <a:t> each year, on average, country directors and deputy country directors perform </a:t>
            </a:r>
            <a:r>
              <a:rPr lang="en-US" sz="1200" b="1" baseline="0" dirty="0" err="1">
                <a:latin typeface="+mn-lt"/>
              </a:rPr>
              <a:t>similiarly</a:t>
            </a:r>
            <a:endParaRPr lang="en-US" b="1" dirty="0"/>
          </a:p>
          <a:p>
            <a:endParaRPr lang="en-US" dirty="0"/>
          </a:p>
          <a:p>
            <a:pPr marL="0" indent="0">
              <a:buNone/>
            </a:pPr>
            <a:r>
              <a:rPr lang="en-US" sz="1400" b="1" kern="1200" dirty="0">
                <a:solidFill>
                  <a:schemeClr val="tx1"/>
                </a:solidFill>
                <a:latin typeface="+mn-lt"/>
                <a:ea typeface="+mn-ea"/>
                <a:cs typeface="+mn-cs"/>
              </a:rPr>
              <a:t>Insights</a:t>
            </a:r>
          </a:p>
          <a:p>
            <a:pPr lvl="1">
              <a:buFont typeface="Wingdings" panose="05000000000000000000" pitchFamily="2" charset="2"/>
              <a:buChar char="Ø"/>
            </a:pPr>
            <a:r>
              <a:rPr lang="en-US" sz="1400" kern="1200" baseline="0" dirty="0">
                <a:solidFill>
                  <a:schemeClr val="tx1"/>
                </a:solidFill>
                <a:latin typeface="+mn-lt"/>
                <a:ea typeface="+mn-ea"/>
                <a:cs typeface="+mn-cs"/>
              </a:rPr>
              <a:t> </a:t>
            </a:r>
            <a:r>
              <a:rPr lang="en-US" sz="1400" kern="1200" dirty="0">
                <a:solidFill>
                  <a:schemeClr val="tx1"/>
                </a:solidFill>
                <a:latin typeface="+mn-lt"/>
                <a:ea typeface="+mn-ea"/>
                <a:cs typeface="+mn-cs"/>
              </a:rPr>
              <a:t>the majority is</a:t>
            </a:r>
            <a:r>
              <a:rPr lang="en-US" sz="1400" kern="1200" baseline="0" dirty="0">
                <a:solidFill>
                  <a:schemeClr val="tx1"/>
                </a:solidFill>
                <a:latin typeface="+mn-lt"/>
                <a:ea typeface="+mn-ea"/>
                <a:cs typeface="+mn-cs"/>
              </a:rPr>
              <a:t> ranked 4</a:t>
            </a:r>
          </a:p>
          <a:p>
            <a:pPr lvl="1">
              <a:buFont typeface="Wingdings" panose="05000000000000000000" pitchFamily="2" charset="2"/>
              <a:buChar char="Ø"/>
            </a:pPr>
            <a:r>
              <a:rPr lang="en-US" sz="1400" kern="1200" dirty="0">
                <a:solidFill>
                  <a:schemeClr val="tx1"/>
                </a:solidFill>
                <a:latin typeface="+mn-lt"/>
                <a:ea typeface="+mn-ea"/>
                <a:cs typeface="+mn-cs"/>
              </a:rPr>
              <a:t> no one is ranked 1 or 2 </a:t>
            </a:r>
          </a:p>
          <a:p>
            <a:endParaRPr lang="en-US" dirty="0"/>
          </a:p>
        </p:txBody>
      </p:sp>
      <p:sp>
        <p:nvSpPr>
          <p:cNvPr id="4" name="Slide Number Placeholder 3"/>
          <p:cNvSpPr>
            <a:spLocks noGrp="1"/>
          </p:cNvSpPr>
          <p:nvPr>
            <p:ph type="sldNum" sz="quarter" idx="10"/>
          </p:nvPr>
        </p:nvSpPr>
        <p:spPr/>
        <p:txBody>
          <a:bodyPr/>
          <a:lstStyle/>
          <a:p>
            <a:fld id="{4D54286A-CCA7-4085-B766-FE0D29CF602C}" type="slidenum">
              <a:rPr lang="en-US" smtClean="0"/>
              <a:t>37</a:t>
            </a:fld>
            <a:endParaRPr lang="en-US"/>
          </a:p>
        </p:txBody>
      </p:sp>
    </p:spTree>
    <p:extLst>
      <p:ext uri="{BB962C8B-B14F-4D97-AF65-F5344CB8AC3E}">
        <p14:creationId xmlns:p14="http://schemas.microsoft.com/office/powerpoint/2010/main" val="57396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This question aims at understanding which competencies candidates perform best and worst in, over the course of four years.</a:t>
            </a:r>
            <a:endParaRPr lang="en-US" dirty="0"/>
          </a:p>
        </p:txBody>
      </p:sp>
      <p:sp>
        <p:nvSpPr>
          <p:cNvPr id="4" name="Slide Number Placeholder 3"/>
          <p:cNvSpPr>
            <a:spLocks noGrp="1"/>
          </p:cNvSpPr>
          <p:nvPr>
            <p:ph type="sldNum" sz="quarter" idx="10"/>
          </p:nvPr>
        </p:nvSpPr>
        <p:spPr/>
        <p:txBody>
          <a:bodyPr/>
          <a:lstStyle/>
          <a:p>
            <a:fld id="{4D54286A-CCA7-4085-B766-FE0D29CF602C}" type="slidenum">
              <a:rPr lang="en-US" smtClean="0"/>
              <a:t>38</a:t>
            </a:fld>
            <a:endParaRPr lang="en-US"/>
          </a:p>
        </p:txBody>
      </p:sp>
    </p:spTree>
    <p:extLst>
      <p:ext uri="{BB962C8B-B14F-4D97-AF65-F5344CB8AC3E}">
        <p14:creationId xmlns:p14="http://schemas.microsoft.com/office/powerpoint/2010/main" val="1815190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75000"/>
                    <a:lumOff val="25000"/>
                  </a:schemeClr>
                </a:solidFill>
                <a:latin typeface="+mn-lt"/>
                <a:ea typeface="+mn-ea"/>
                <a:cs typeface="+mn-cs"/>
              </a:rPr>
              <a:t>This question aims at comparing the outcomes of performance appraisals and assessment centers, to see if one has higher or lower outcomes than the other.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Looking at </a:t>
            </a:r>
            <a:r>
              <a:rPr lang="en-US" sz="1000" i="1" kern="1200" dirty="0">
                <a:solidFill>
                  <a:schemeClr val="tx1"/>
                </a:solidFill>
                <a:latin typeface="+mn-lt"/>
                <a:ea typeface="+mn-ea"/>
                <a:cs typeface="+mn-cs"/>
              </a:rPr>
              <a:t>relative</a:t>
            </a:r>
            <a:r>
              <a:rPr lang="en-US" sz="1000" kern="1200" dirty="0">
                <a:solidFill>
                  <a:schemeClr val="tx1"/>
                </a:solidFill>
                <a:latin typeface="+mn-lt"/>
                <a:ea typeface="+mn-ea"/>
                <a:cs typeface="+mn-cs"/>
              </a:rPr>
              <a:t> results (score percentage of the respective scale), performance appraisal results are, on average, 7.8% higher than assessment center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mn-cs"/>
              </a:rPr>
              <a:t>Suggesting that country directors or deputy country directors </a:t>
            </a:r>
            <a:r>
              <a:rPr lang="en-US" sz="1000" b="1" kern="1200" baseline="0" dirty="0">
                <a:solidFill>
                  <a:schemeClr val="tx1"/>
                </a:solidFill>
                <a:latin typeface="+mn-lt"/>
                <a:ea typeface="+mn-ea"/>
                <a:cs typeface="+mn-cs"/>
              </a:rPr>
              <a:t>get higher ratings when they are assessed by their supervisors rather than by people they don’t work directly with.</a:t>
            </a:r>
            <a:endParaRPr lang="en-US" sz="10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75000"/>
                  <a:lumOff val="25000"/>
                </a:schemeClr>
              </a:solidFill>
              <a:latin typeface="+mn-lt"/>
              <a:ea typeface="+mn-ea"/>
              <a:cs typeface="+mn-cs"/>
            </a:endParaRPr>
          </a:p>
        </p:txBody>
      </p:sp>
      <p:sp>
        <p:nvSpPr>
          <p:cNvPr id="4" name="Slide Number Placeholder 3"/>
          <p:cNvSpPr>
            <a:spLocks noGrp="1"/>
          </p:cNvSpPr>
          <p:nvPr>
            <p:ph type="sldNum" sz="quarter" idx="10"/>
          </p:nvPr>
        </p:nvSpPr>
        <p:spPr/>
        <p:txBody>
          <a:bodyPr/>
          <a:lstStyle/>
          <a:p>
            <a:fld id="{4D54286A-CCA7-4085-B766-FE0D29CF602C}" type="slidenum">
              <a:rPr lang="en-US" smtClean="0"/>
              <a:t>39</a:t>
            </a:fld>
            <a:endParaRPr lang="en-US"/>
          </a:p>
        </p:txBody>
      </p:sp>
    </p:spTree>
    <p:extLst>
      <p:ext uri="{BB962C8B-B14F-4D97-AF65-F5344CB8AC3E}">
        <p14:creationId xmlns:p14="http://schemas.microsoft.com/office/powerpoint/2010/main" val="3956538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600" dirty="0"/>
              <a:t>The 32 countries for this analysis were selected on the basis of two criteria</a:t>
            </a:r>
          </a:p>
          <a:p>
            <a:pPr lvl="1">
              <a:buFont typeface="Wingdings" panose="05000000000000000000" pitchFamily="2" charset="2"/>
              <a:buChar char="Ø"/>
            </a:pPr>
            <a:r>
              <a:rPr lang="en-US" sz="1400" dirty="0"/>
              <a:t> Country Directors (no DCD-DRR)</a:t>
            </a:r>
          </a:p>
          <a:p>
            <a:pPr lvl="1">
              <a:buFont typeface="Wingdings" panose="05000000000000000000" pitchFamily="2" charset="2"/>
              <a:buChar char="Ø"/>
            </a:pPr>
            <a:r>
              <a:rPr lang="en-US" sz="1400" dirty="0"/>
              <a:t> Top and bottom 20% of Performance Appraisals and Assessment Centers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table above shows how many of the Country Directors in charge during or after the review period examined in the audit had top, middle or bottom performance or assessment ratings</a:t>
            </a:r>
            <a:endParaRPr lang="en-US" dirty="0"/>
          </a:p>
          <a:p>
            <a:endParaRPr lang="en-US" dirty="0"/>
          </a:p>
          <a:p>
            <a:r>
              <a:rPr lang="en-US" b="1" dirty="0"/>
              <a:t>This suggests that there</a:t>
            </a:r>
            <a:r>
              <a:rPr lang="en-US" b="1" baseline="0" dirty="0"/>
              <a:t> is consistency between Audit and Performance-Assessment center ratings.</a:t>
            </a:r>
            <a:endParaRPr lang="en-US" b="1" dirty="0"/>
          </a:p>
          <a:p>
            <a:endParaRPr lang="en-US" dirty="0"/>
          </a:p>
          <a:p>
            <a:pPr marL="0" indent="0">
              <a:buFont typeface="Calibri" panose="020F0502020204030204" pitchFamily="34" charset="0"/>
              <a:buNone/>
            </a:pPr>
            <a:r>
              <a:rPr lang="en-US" sz="1400" b="1" kern="1200" dirty="0">
                <a:solidFill>
                  <a:schemeClr val="tx1"/>
                </a:solidFill>
                <a:latin typeface="+mn-lt"/>
                <a:ea typeface="+mn-ea"/>
                <a:cs typeface="+mn-cs"/>
              </a:rPr>
              <a:t>Insights</a:t>
            </a:r>
            <a:endParaRPr lang="en-US" sz="1200" b="1" kern="1200" dirty="0">
              <a:solidFill>
                <a:schemeClr val="tx1"/>
              </a:solidFill>
              <a:latin typeface="+mn-lt"/>
              <a:ea typeface="+mn-ea"/>
              <a:cs typeface="+mn-cs"/>
            </a:endParaRPr>
          </a:p>
          <a:p>
            <a:pPr>
              <a:buFont typeface="Wingdings" panose="05000000000000000000" pitchFamily="2" charset="2"/>
              <a:buChar char="Ø"/>
            </a:pPr>
            <a:r>
              <a:rPr lang="en-US" sz="1200" kern="1200" dirty="0">
                <a:solidFill>
                  <a:schemeClr val="tx1"/>
                </a:solidFill>
                <a:latin typeface="+mn-lt"/>
                <a:ea typeface="+mn-ea"/>
                <a:cs typeface="+mn-cs"/>
              </a:rPr>
              <a:t> The vast majority of Country Directors in offices with satisfactory audit reports are have high AC or PA results</a:t>
            </a:r>
          </a:p>
          <a:p>
            <a:pPr>
              <a:buFont typeface="Wingdings" panose="05000000000000000000" pitchFamily="2" charset="2"/>
              <a:buChar char="Ø"/>
            </a:pPr>
            <a:r>
              <a:rPr lang="en-US" sz="1200" kern="1200" dirty="0">
                <a:solidFill>
                  <a:schemeClr val="tx1"/>
                </a:solidFill>
                <a:latin typeface="+mn-lt"/>
                <a:ea typeface="+mn-ea"/>
                <a:cs typeface="+mn-cs"/>
              </a:rPr>
              <a:t> In the partially satisfactory ranking offices, Country Directors have high, middle or low rankings</a:t>
            </a:r>
          </a:p>
          <a:p>
            <a:endParaRPr lang="en-US" dirty="0"/>
          </a:p>
        </p:txBody>
      </p:sp>
      <p:sp>
        <p:nvSpPr>
          <p:cNvPr id="4" name="Slide Number Placeholder 3"/>
          <p:cNvSpPr>
            <a:spLocks noGrp="1"/>
          </p:cNvSpPr>
          <p:nvPr>
            <p:ph type="sldNum" sz="quarter" idx="10"/>
          </p:nvPr>
        </p:nvSpPr>
        <p:spPr/>
        <p:txBody>
          <a:bodyPr/>
          <a:lstStyle/>
          <a:p>
            <a:fld id="{4D54286A-CCA7-4085-B766-FE0D29CF602C}" type="slidenum">
              <a:rPr lang="en-US" smtClean="0"/>
              <a:t>40</a:t>
            </a:fld>
            <a:endParaRPr lang="en-US"/>
          </a:p>
        </p:txBody>
      </p:sp>
    </p:spTree>
    <p:extLst>
      <p:ext uri="{BB962C8B-B14F-4D97-AF65-F5344CB8AC3E}">
        <p14:creationId xmlns:p14="http://schemas.microsoft.com/office/powerpoint/2010/main" val="3287320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panose="020F0502020204030204" pitchFamily="34" charset="0"/>
              <a:buNone/>
            </a:pPr>
            <a:r>
              <a:rPr lang="en-US" sz="1000" b="1" kern="1200" dirty="0">
                <a:solidFill>
                  <a:schemeClr val="tx1"/>
                </a:solidFill>
                <a:latin typeface="+mn-lt"/>
                <a:ea typeface="+mn-ea"/>
                <a:cs typeface="+mn-cs"/>
              </a:rPr>
              <a:t>Additional Insights</a:t>
            </a:r>
          </a:p>
          <a:p>
            <a:pPr marL="457200" indent="-457200">
              <a:buFont typeface="+mj-lt"/>
              <a:buAutoNum type="arabicPeriod"/>
            </a:pPr>
            <a:r>
              <a:rPr lang="en-US" sz="1000" kern="1200" dirty="0">
                <a:solidFill>
                  <a:schemeClr val="tx1"/>
                </a:solidFill>
                <a:latin typeface="+mn-lt"/>
                <a:ea typeface="+mn-ea"/>
                <a:cs typeface="+mn-cs"/>
              </a:rPr>
              <a:t>Within the range of 2.8 and 3.4, candidates have been assessed both ready or not ready, due to the Assessment Center methodology and weighting of exercises. </a:t>
            </a:r>
          </a:p>
          <a:p>
            <a:pPr marL="457200" indent="-457200">
              <a:buFont typeface="+mj-lt"/>
              <a:buAutoNum type="arabicPeriod"/>
            </a:pPr>
            <a:r>
              <a:rPr lang="en-US" sz="1000" kern="1200" dirty="0">
                <a:solidFill>
                  <a:schemeClr val="tx1"/>
                </a:solidFill>
                <a:latin typeface="+mn-lt"/>
                <a:ea typeface="+mn-ea"/>
                <a:cs typeface="+mn-cs"/>
              </a:rPr>
              <a:t>54% of candidates don’t pass the assessment center</a:t>
            </a:r>
          </a:p>
          <a:p>
            <a:endParaRPr lang="en-US" dirty="0"/>
          </a:p>
        </p:txBody>
      </p:sp>
      <p:sp>
        <p:nvSpPr>
          <p:cNvPr id="4" name="Slide Number Placeholder 3"/>
          <p:cNvSpPr>
            <a:spLocks noGrp="1"/>
          </p:cNvSpPr>
          <p:nvPr>
            <p:ph type="sldNum" sz="quarter" idx="10"/>
          </p:nvPr>
        </p:nvSpPr>
        <p:spPr/>
        <p:txBody>
          <a:bodyPr/>
          <a:lstStyle/>
          <a:p>
            <a:fld id="{4D54286A-CCA7-4085-B766-FE0D29CF602C}" type="slidenum">
              <a:rPr lang="en-US" smtClean="0"/>
              <a:t>41</a:t>
            </a:fld>
            <a:endParaRPr lang="en-US"/>
          </a:p>
        </p:txBody>
      </p:sp>
    </p:spTree>
    <p:extLst>
      <p:ext uri="{BB962C8B-B14F-4D97-AF65-F5344CB8AC3E}">
        <p14:creationId xmlns:p14="http://schemas.microsoft.com/office/powerpoint/2010/main" val="1193527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panose="020F0502020204030204" pitchFamily="34" charset="0"/>
              <a:buNone/>
            </a:pPr>
            <a:r>
              <a:rPr lang="en-US" sz="1000" b="1" kern="1200" dirty="0">
                <a:solidFill>
                  <a:schemeClr val="tx1"/>
                </a:solidFill>
                <a:latin typeface="+mn-lt"/>
                <a:ea typeface="+mn-ea"/>
                <a:cs typeface="+mn-cs"/>
              </a:rPr>
              <a:t>Additional Insights</a:t>
            </a:r>
          </a:p>
          <a:p>
            <a:pPr marL="457200" indent="-457200">
              <a:buFont typeface="+mj-lt"/>
              <a:buAutoNum type="arabicPeriod"/>
            </a:pPr>
            <a:r>
              <a:rPr lang="en-US" sz="1000" kern="1200" dirty="0">
                <a:solidFill>
                  <a:schemeClr val="tx1"/>
                </a:solidFill>
                <a:latin typeface="+mn-lt"/>
                <a:ea typeface="+mn-ea"/>
                <a:cs typeface="+mn-cs"/>
              </a:rPr>
              <a:t>Within the range of 2.8 and 3.4, candidates have been assessed both ready or not ready, due to the Assessment Center methodology and weighting of exercises. </a:t>
            </a:r>
          </a:p>
          <a:p>
            <a:pPr marL="457200" indent="-457200">
              <a:buFont typeface="+mj-lt"/>
              <a:buAutoNum type="arabicPeriod"/>
            </a:pPr>
            <a:r>
              <a:rPr lang="en-US" sz="1000" kern="1200" dirty="0">
                <a:solidFill>
                  <a:schemeClr val="tx1"/>
                </a:solidFill>
                <a:latin typeface="+mn-lt"/>
                <a:ea typeface="+mn-ea"/>
                <a:cs typeface="+mn-cs"/>
              </a:rPr>
              <a:t>54% of candidates don’t pass the assessment center</a:t>
            </a:r>
          </a:p>
          <a:p>
            <a:endParaRPr lang="en-US" dirty="0"/>
          </a:p>
        </p:txBody>
      </p:sp>
      <p:sp>
        <p:nvSpPr>
          <p:cNvPr id="4" name="Slide Number Placeholder 3"/>
          <p:cNvSpPr>
            <a:spLocks noGrp="1"/>
          </p:cNvSpPr>
          <p:nvPr>
            <p:ph type="sldNum" sz="quarter" idx="10"/>
          </p:nvPr>
        </p:nvSpPr>
        <p:spPr/>
        <p:txBody>
          <a:bodyPr/>
          <a:lstStyle/>
          <a:p>
            <a:fld id="{4D54286A-CCA7-4085-B766-FE0D29CF602C}" type="slidenum">
              <a:rPr lang="en-US" smtClean="0"/>
              <a:t>42</a:t>
            </a:fld>
            <a:endParaRPr lang="en-US"/>
          </a:p>
        </p:txBody>
      </p:sp>
    </p:spTree>
    <p:extLst>
      <p:ext uri="{BB962C8B-B14F-4D97-AF65-F5344CB8AC3E}">
        <p14:creationId xmlns:p14="http://schemas.microsoft.com/office/powerpoint/2010/main" val="158064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Century Gothic" panose="020B0502020202020204" pitchFamily="34" charset="0"/>
                <a:ea typeface="ＭＳ Ｐゴシック" panose="020B0600070205080204" pitchFamily="34" charset="-128"/>
              </a:defRPr>
            </a:lvl1pPr>
            <a:lvl2pPr marL="742950" indent="-285750" defTabSz="931863" eaLnBrk="0" hangingPunct="0">
              <a:defRPr sz="2000">
                <a:solidFill>
                  <a:schemeClr val="tx1"/>
                </a:solidFill>
                <a:latin typeface="Century Gothic" panose="020B0502020202020204" pitchFamily="34" charset="0"/>
                <a:ea typeface="ＭＳ Ｐゴシック" panose="020B0600070205080204" pitchFamily="34" charset="-128"/>
              </a:defRPr>
            </a:lvl2pPr>
            <a:lvl3pPr marL="1143000" indent="-228600" defTabSz="931863" eaLnBrk="0" hangingPunct="0">
              <a:defRPr sz="2000">
                <a:solidFill>
                  <a:schemeClr val="tx1"/>
                </a:solidFill>
                <a:latin typeface="Century Gothic" panose="020B0502020202020204" pitchFamily="34" charset="0"/>
                <a:ea typeface="ＭＳ Ｐゴシック" panose="020B0600070205080204" pitchFamily="34" charset="-128"/>
              </a:defRPr>
            </a:lvl3pPr>
            <a:lvl4pPr marL="1600200" indent="-228600" defTabSz="931863" eaLnBrk="0" hangingPunct="0">
              <a:defRPr sz="2000">
                <a:solidFill>
                  <a:schemeClr val="tx1"/>
                </a:solidFill>
                <a:latin typeface="Century Gothic" panose="020B0502020202020204" pitchFamily="34" charset="0"/>
                <a:ea typeface="ＭＳ Ｐゴシック" panose="020B0600070205080204" pitchFamily="34" charset="-128"/>
              </a:defRPr>
            </a:lvl4pPr>
            <a:lvl5pPr marL="2057400" indent="-228600" defTabSz="931863" eaLnBrk="0" hangingPunct="0">
              <a:defRPr sz="2000">
                <a:solidFill>
                  <a:schemeClr val="tx1"/>
                </a:solidFill>
                <a:latin typeface="Century Gothic" panose="020B0502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9pPr>
          </a:lstStyle>
          <a:p>
            <a:pPr eaLnBrk="1" hangingPunct="1"/>
            <a:fld id="{1F199591-6F76-4A41-A6ED-79156295D0AF}" type="slidenum">
              <a:rPr lang="en-US" altLang="en-US" sz="1200">
                <a:latin typeface="Arial" panose="020B0604020202020204" pitchFamily="34" charset="0"/>
              </a:rPr>
              <a:pPr eaLnBrk="1" hangingPunct="1"/>
              <a:t>2</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29274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Century Gothic" panose="020B0502020202020204" pitchFamily="34" charset="0"/>
                <a:ea typeface="ＭＳ Ｐゴシック" panose="020B0600070205080204" pitchFamily="34" charset="-128"/>
              </a:defRPr>
            </a:lvl1pPr>
            <a:lvl2pPr marL="742950" indent="-285750" defTabSz="931863" eaLnBrk="0" hangingPunct="0">
              <a:defRPr sz="2000">
                <a:solidFill>
                  <a:schemeClr val="tx1"/>
                </a:solidFill>
                <a:latin typeface="Century Gothic" panose="020B0502020202020204" pitchFamily="34" charset="0"/>
                <a:ea typeface="ＭＳ Ｐゴシック" panose="020B0600070205080204" pitchFamily="34" charset="-128"/>
              </a:defRPr>
            </a:lvl2pPr>
            <a:lvl3pPr marL="1143000" indent="-228600" defTabSz="931863" eaLnBrk="0" hangingPunct="0">
              <a:defRPr sz="2000">
                <a:solidFill>
                  <a:schemeClr val="tx1"/>
                </a:solidFill>
                <a:latin typeface="Century Gothic" panose="020B0502020202020204" pitchFamily="34" charset="0"/>
                <a:ea typeface="ＭＳ Ｐゴシック" panose="020B0600070205080204" pitchFamily="34" charset="-128"/>
              </a:defRPr>
            </a:lvl3pPr>
            <a:lvl4pPr marL="1600200" indent="-228600" defTabSz="931863" eaLnBrk="0" hangingPunct="0">
              <a:defRPr sz="2000">
                <a:solidFill>
                  <a:schemeClr val="tx1"/>
                </a:solidFill>
                <a:latin typeface="Century Gothic" panose="020B0502020202020204" pitchFamily="34" charset="0"/>
                <a:ea typeface="ＭＳ Ｐゴシック" panose="020B0600070205080204" pitchFamily="34" charset="-128"/>
              </a:defRPr>
            </a:lvl4pPr>
            <a:lvl5pPr marL="2057400" indent="-228600" defTabSz="931863" eaLnBrk="0" hangingPunct="0">
              <a:defRPr sz="2000">
                <a:solidFill>
                  <a:schemeClr val="tx1"/>
                </a:solidFill>
                <a:latin typeface="Century Gothic" panose="020B0502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9pPr>
          </a:lstStyle>
          <a:p>
            <a:pPr eaLnBrk="1" hangingPunct="1"/>
            <a:fld id="{1F199591-6F76-4A41-A6ED-79156295D0AF}" type="slidenum">
              <a:rPr lang="en-US" altLang="en-US" sz="1200">
                <a:latin typeface="Arial" panose="020B0604020202020204" pitchFamily="34" charset="0"/>
              </a:rPr>
              <a:pPr eaLnBrk="1" hangingPunct="1"/>
              <a:t>3</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199621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0EBFE92-49D9-4FC5-8910-CD6A07196AFB}" type="slidenum">
              <a:rPr lang="en-US" smtClean="0"/>
              <a:pPr>
                <a:defRPr/>
              </a:pPr>
              <a:t>7</a:t>
            </a:fld>
            <a:endParaRPr lang="en-US" dirty="0"/>
          </a:p>
        </p:txBody>
      </p:sp>
    </p:spTree>
    <p:extLst>
      <p:ext uri="{BB962C8B-B14F-4D97-AF65-F5344CB8AC3E}">
        <p14:creationId xmlns:p14="http://schemas.microsoft.com/office/powerpoint/2010/main" val="312065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Century Gothic" panose="020B0502020202020204" pitchFamily="34" charset="0"/>
                <a:ea typeface="ＭＳ Ｐゴシック" panose="020B0600070205080204" pitchFamily="34" charset="-128"/>
              </a:defRPr>
            </a:lvl1pPr>
            <a:lvl2pPr marL="742950" indent="-285750" defTabSz="931863" eaLnBrk="0" hangingPunct="0">
              <a:defRPr sz="2000">
                <a:solidFill>
                  <a:schemeClr val="tx1"/>
                </a:solidFill>
                <a:latin typeface="Century Gothic" panose="020B0502020202020204" pitchFamily="34" charset="0"/>
                <a:ea typeface="ＭＳ Ｐゴシック" panose="020B0600070205080204" pitchFamily="34" charset="-128"/>
              </a:defRPr>
            </a:lvl2pPr>
            <a:lvl3pPr marL="1143000" indent="-228600" defTabSz="931863" eaLnBrk="0" hangingPunct="0">
              <a:defRPr sz="2000">
                <a:solidFill>
                  <a:schemeClr val="tx1"/>
                </a:solidFill>
                <a:latin typeface="Century Gothic" panose="020B0502020202020204" pitchFamily="34" charset="0"/>
                <a:ea typeface="ＭＳ Ｐゴシック" panose="020B0600070205080204" pitchFamily="34" charset="-128"/>
              </a:defRPr>
            </a:lvl3pPr>
            <a:lvl4pPr marL="1600200" indent="-228600" defTabSz="931863" eaLnBrk="0" hangingPunct="0">
              <a:defRPr sz="2000">
                <a:solidFill>
                  <a:schemeClr val="tx1"/>
                </a:solidFill>
                <a:latin typeface="Century Gothic" panose="020B0502020202020204" pitchFamily="34" charset="0"/>
                <a:ea typeface="ＭＳ Ｐゴシック" panose="020B0600070205080204" pitchFamily="34" charset="-128"/>
              </a:defRPr>
            </a:lvl4pPr>
            <a:lvl5pPr marL="2057400" indent="-228600" defTabSz="931863" eaLnBrk="0" hangingPunct="0">
              <a:defRPr sz="2000">
                <a:solidFill>
                  <a:schemeClr val="tx1"/>
                </a:solidFill>
                <a:latin typeface="Century Gothic" panose="020B0502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9pPr>
          </a:lstStyle>
          <a:p>
            <a:pPr eaLnBrk="1" hangingPunct="1"/>
            <a:fld id="{1F199591-6F76-4A41-A6ED-79156295D0AF}" type="slidenum">
              <a:rPr lang="en-US" altLang="en-US" sz="1200">
                <a:latin typeface="Arial" panose="020B0604020202020204" pitchFamily="34" charset="0"/>
              </a:rPr>
              <a:pPr eaLnBrk="1" hangingPunct="1"/>
              <a:t>8</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941290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0EBFE92-49D9-4FC5-8910-CD6A07196AFB}" type="slidenum">
              <a:rPr lang="en-US" smtClean="0"/>
              <a:pPr>
                <a:defRPr/>
              </a:pPr>
              <a:t>14</a:t>
            </a:fld>
            <a:endParaRPr lang="en-US" dirty="0"/>
          </a:p>
        </p:txBody>
      </p:sp>
    </p:spTree>
    <p:extLst>
      <p:ext uri="{BB962C8B-B14F-4D97-AF65-F5344CB8AC3E}">
        <p14:creationId xmlns:p14="http://schemas.microsoft.com/office/powerpoint/2010/main" val="394647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0EBFE92-49D9-4FC5-8910-CD6A07196AFB}" type="slidenum">
              <a:rPr lang="en-US" smtClean="0"/>
              <a:pPr>
                <a:defRPr/>
              </a:pPr>
              <a:t>22</a:t>
            </a:fld>
            <a:endParaRPr lang="en-US" dirty="0"/>
          </a:p>
        </p:txBody>
      </p:sp>
    </p:spTree>
    <p:extLst>
      <p:ext uri="{BB962C8B-B14F-4D97-AF65-F5344CB8AC3E}">
        <p14:creationId xmlns:p14="http://schemas.microsoft.com/office/powerpoint/2010/main" val="179066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Century Gothic" panose="020B0502020202020204" pitchFamily="34" charset="0"/>
                <a:ea typeface="ＭＳ Ｐゴシック" panose="020B0600070205080204" pitchFamily="34" charset="-128"/>
              </a:defRPr>
            </a:lvl1pPr>
            <a:lvl2pPr marL="742950" indent="-285750" defTabSz="931863" eaLnBrk="0" hangingPunct="0">
              <a:defRPr sz="2000">
                <a:solidFill>
                  <a:schemeClr val="tx1"/>
                </a:solidFill>
                <a:latin typeface="Century Gothic" panose="020B0502020202020204" pitchFamily="34" charset="0"/>
                <a:ea typeface="ＭＳ Ｐゴシック" panose="020B0600070205080204" pitchFamily="34" charset="-128"/>
              </a:defRPr>
            </a:lvl2pPr>
            <a:lvl3pPr marL="1143000" indent="-228600" defTabSz="931863" eaLnBrk="0" hangingPunct="0">
              <a:defRPr sz="2000">
                <a:solidFill>
                  <a:schemeClr val="tx1"/>
                </a:solidFill>
                <a:latin typeface="Century Gothic" panose="020B0502020202020204" pitchFamily="34" charset="0"/>
                <a:ea typeface="ＭＳ Ｐゴシック" panose="020B0600070205080204" pitchFamily="34" charset="-128"/>
              </a:defRPr>
            </a:lvl3pPr>
            <a:lvl4pPr marL="1600200" indent="-228600" defTabSz="931863" eaLnBrk="0" hangingPunct="0">
              <a:defRPr sz="2000">
                <a:solidFill>
                  <a:schemeClr val="tx1"/>
                </a:solidFill>
                <a:latin typeface="Century Gothic" panose="020B0502020202020204" pitchFamily="34" charset="0"/>
                <a:ea typeface="ＭＳ Ｐゴシック" panose="020B0600070205080204" pitchFamily="34" charset="-128"/>
              </a:defRPr>
            </a:lvl4pPr>
            <a:lvl5pPr marL="2057400" indent="-228600" defTabSz="931863" eaLnBrk="0" hangingPunct="0">
              <a:defRPr sz="2000">
                <a:solidFill>
                  <a:schemeClr val="tx1"/>
                </a:solidFill>
                <a:latin typeface="Century Gothic" panose="020B0502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9pPr>
          </a:lstStyle>
          <a:p>
            <a:pPr eaLnBrk="1" hangingPunct="1"/>
            <a:fld id="{1F199591-6F76-4A41-A6ED-79156295D0AF}" type="slidenum">
              <a:rPr lang="en-US" altLang="en-US" sz="1200">
                <a:latin typeface="Arial" panose="020B0604020202020204" pitchFamily="34" charset="0"/>
              </a:rPr>
              <a:pPr eaLnBrk="1" hangingPunct="1"/>
              <a:t>27</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12580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Century Gothic" panose="020B0502020202020204" pitchFamily="34" charset="0"/>
                <a:ea typeface="ＭＳ Ｐゴシック" panose="020B0600070205080204" pitchFamily="34" charset="-128"/>
              </a:defRPr>
            </a:lvl1pPr>
            <a:lvl2pPr marL="742950" indent="-285750" defTabSz="931863" eaLnBrk="0" hangingPunct="0">
              <a:defRPr sz="2000">
                <a:solidFill>
                  <a:schemeClr val="tx1"/>
                </a:solidFill>
                <a:latin typeface="Century Gothic" panose="020B0502020202020204" pitchFamily="34" charset="0"/>
                <a:ea typeface="ＭＳ Ｐゴシック" panose="020B0600070205080204" pitchFamily="34" charset="-128"/>
              </a:defRPr>
            </a:lvl2pPr>
            <a:lvl3pPr marL="1143000" indent="-228600" defTabSz="931863" eaLnBrk="0" hangingPunct="0">
              <a:defRPr sz="2000">
                <a:solidFill>
                  <a:schemeClr val="tx1"/>
                </a:solidFill>
                <a:latin typeface="Century Gothic" panose="020B0502020202020204" pitchFamily="34" charset="0"/>
                <a:ea typeface="ＭＳ Ｐゴシック" panose="020B0600070205080204" pitchFamily="34" charset="-128"/>
              </a:defRPr>
            </a:lvl3pPr>
            <a:lvl4pPr marL="1600200" indent="-228600" defTabSz="931863" eaLnBrk="0" hangingPunct="0">
              <a:defRPr sz="2000">
                <a:solidFill>
                  <a:schemeClr val="tx1"/>
                </a:solidFill>
                <a:latin typeface="Century Gothic" panose="020B0502020202020204" pitchFamily="34" charset="0"/>
                <a:ea typeface="ＭＳ Ｐゴシック" panose="020B0600070205080204" pitchFamily="34" charset="-128"/>
              </a:defRPr>
            </a:lvl4pPr>
            <a:lvl5pPr marL="2057400" indent="-228600" defTabSz="931863" eaLnBrk="0" hangingPunct="0">
              <a:defRPr sz="2000">
                <a:solidFill>
                  <a:schemeClr val="tx1"/>
                </a:solidFill>
                <a:latin typeface="Century Gothic" panose="020B0502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000">
                <a:solidFill>
                  <a:schemeClr val="tx1"/>
                </a:solidFill>
                <a:latin typeface="Century Gothic" panose="020B0502020202020204" pitchFamily="34" charset="0"/>
                <a:ea typeface="ＭＳ Ｐゴシック" panose="020B0600070205080204" pitchFamily="34" charset="-128"/>
              </a:defRPr>
            </a:lvl9pPr>
          </a:lstStyle>
          <a:p>
            <a:pPr eaLnBrk="1" hangingPunct="1"/>
            <a:fld id="{1F199591-6F76-4A41-A6ED-79156295D0AF}" type="slidenum">
              <a:rPr lang="en-US" altLang="en-US" sz="1200">
                <a:latin typeface="Arial" panose="020B0604020202020204" pitchFamily="34" charset="0"/>
              </a:rPr>
              <a:pPr eaLnBrk="1" hangingPunct="1"/>
              <a:t>28</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2597027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187765"/>
          </a:xfrm>
        </p:spPr>
        <p:txBody>
          <a:bodyPr anchor="b">
            <a:normAutofit/>
          </a:bodyPr>
          <a:lstStyle>
            <a:lvl1pPr algn="l">
              <a:defRPr lang="en-US" sz="6000" b="1" kern="1200" dirty="0">
                <a:solidFill>
                  <a:srgbClr val="FFFF00"/>
                </a:solidFill>
                <a:effectLst>
                  <a:outerShdw blurRad="50800" dist="38100" dir="2700000" algn="tl" rotWithShape="0">
                    <a:prstClr val="black">
                      <a:alpha val="40000"/>
                    </a:prstClr>
                  </a:outerShdw>
                </a:effectLst>
                <a:latin typeface="Century Gothic" panose="020B0502020202020204" pitchFamily="34" charset="0"/>
                <a:ea typeface="+mj-ea"/>
                <a:cs typeface="+mj-cs"/>
              </a:defRPr>
            </a:lvl1pPr>
          </a:lstStyle>
          <a:p>
            <a:r>
              <a:rPr lang="en-US" dirty="0"/>
              <a:t>Click to edit Master title style</a:t>
            </a:r>
          </a:p>
        </p:txBody>
      </p:sp>
      <p:sp>
        <p:nvSpPr>
          <p:cNvPr id="3" name="Subtitle 2"/>
          <p:cNvSpPr>
            <a:spLocks noGrp="1"/>
          </p:cNvSpPr>
          <p:nvPr>
            <p:ph type="subTitle" idx="1"/>
          </p:nvPr>
        </p:nvSpPr>
        <p:spPr>
          <a:xfrm>
            <a:off x="1143000" y="3602038"/>
            <a:ext cx="6858000" cy="963866"/>
          </a:xfrm>
        </p:spPr>
        <p:txBody>
          <a:bodyPr>
            <a:normAutofit/>
          </a:bodyPr>
          <a:lstStyle>
            <a:lvl1pPr marL="0" indent="0" algn="r">
              <a:buNone/>
              <a:defRPr lang="en-US" sz="2400" b="1" i="1" kern="0" dirty="0">
                <a:solidFill>
                  <a:srgbClr val="FFFF00"/>
                </a:solidFill>
                <a:effectLst>
                  <a:outerShdw blurRad="50800" dist="38100" dir="2700000" algn="tl" rotWithShape="0">
                    <a:prstClr val="black">
                      <a:alpha val="40000"/>
                    </a:prstClr>
                  </a:outerShdw>
                </a:effectLst>
                <a:latin typeface="Century Gothic" panose="020B0502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Picture Placeholder 7"/>
          <p:cNvSpPr>
            <a:spLocks noGrp="1"/>
          </p:cNvSpPr>
          <p:nvPr>
            <p:ph type="pic" sz="quarter" idx="13"/>
          </p:nvPr>
        </p:nvSpPr>
        <p:spPr>
          <a:xfrm>
            <a:off x="0" y="4857815"/>
            <a:ext cx="2286000" cy="2000186"/>
          </a:xfrm>
        </p:spPr>
        <p:txBody>
          <a:bodyPr/>
          <a:lstStyle/>
          <a:p>
            <a:endParaRPr lang="en-US" dirty="0"/>
          </a:p>
        </p:txBody>
      </p:sp>
      <p:sp>
        <p:nvSpPr>
          <p:cNvPr id="11" name="Picture Placeholder 7"/>
          <p:cNvSpPr>
            <a:spLocks noGrp="1"/>
          </p:cNvSpPr>
          <p:nvPr>
            <p:ph type="pic" sz="quarter" idx="14"/>
          </p:nvPr>
        </p:nvSpPr>
        <p:spPr>
          <a:xfrm>
            <a:off x="2286000" y="4857814"/>
            <a:ext cx="2286000" cy="2000186"/>
          </a:xfrm>
        </p:spPr>
        <p:txBody>
          <a:bodyPr/>
          <a:lstStyle/>
          <a:p>
            <a:endParaRPr lang="en-US" dirty="0"/>
          </a:p>
        </p:txBody>
      </p:sp>
      <p:sp>
        <p:nvSpPr>
          <p:cNvPr id="12" name="Picture Placeholder 7"/>
          <p:cNvSpPr>
            <a:spLocks noGrp="1"/>
          </p:cNvSpPr>
          <p:nvPr>
            <p:ph type="pic" sz="quarter" idx="15"/>
          </p:nvPr>
        </p:nvSpPr>
        <p:spPr>
          <a:xfrm>
            <a:off x="4572000" y="4857813"/>
            <a:ext cx="2286000" cy="2000186"/>
          </a:xfrm>
        </p:spPr>
        <p:txBody>
          <a:bodyPr/>
          <a:lstStyle/>
          <a:p>
            <a:endParaRPr lang="en-US" dirty="0"/>
          </a:p>
        </p:txBody>
      </p:sp>
      <p:sp>
        <p:nvSpPr>
          <p:cNvPr id="13" name="Picture Placeholder 7"/>
          <p:cNvSpPr>
            <a:spLocks noGrp="1"/>
          </p:cNvSpPr>
          <p:nvPr>
            <p:ph type="pic" sz="quarter" idx="16"/>
          </p:nvPr>
        </p:nvSpPr>
        <p:spPr>
          <a:xfrm>
            <a:off x="6858000" y="4857812"/>
            <a:ext cx="2286000" cy="2000186"/>
          </a:xfrm>
        </p:spPr>
        <p:txBody>
          <a:bodyPr/>
          <a:lstStyle/>
          <a:p>
            <a:endParaRPr lang="en-US" dirty="0"/>
          </a:p>
        </p:txBody>
      </p:sp>
    </p:spTree>
    <p:extLst>
      <p:ext uri="{BB962C8B-B14F-4D97-AF65-F5344CB8AC3E}">
        <p14:creationId xmlns:p14="http://schemas.microsoft.com/office/powerpoint/2010/main" val="3320273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953B3-1096-48E7-8E25-9F62B40D7892}" type="datetimeFigureOut">
              <a:rPr lang="en-US" smtClean="0"/>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20E719-3C95-4209-8FB0-BEEC8098D3E6}" type="slidenum">
              <a:rPr lang="en-US" smtClean="0"/>
              <a:t>‹#›</a:t>
            </a:fld>
            <a:endParaRPr lang="en-US" dirty="0"/>
          </a:p>
        </p:txBody>
      </p:sp>
      <p:sp>
        <p:nvSpPr>
          <p:cNvPr id="7" name="TextBox 6"/>
          <p:cNvSpPr txBox="1"/>
          <p:nvPr userDrawn="1"/>
        </p:nvSpPr>
        <p:spPr>
          <a:xfrm>
            <a:off x="8682561" y="6538913"/>
            <a:ext cx="351378" cy="261610"/>
          </a:xfrm>
          <a:prstGeom prst="rect">
            <a:avLst/>
          </a:prstGeom>
          <a:noFill/>
        </p:spPr>
        <p:txBody>
          <a:bodyPr wrap="none" rtlCol="0">
            <a:spAutoFit/>
          </a:bodyPr>
          <a:lstStyle/>
          <a:p>
            <a:fld id="{C03CE338-2EAF-436A-9FDC-4BCA9297F3C3}" type="slidenum">
              <a:rPr lang="en-US" sz="1100" b="1" smtClean="0">
                <a:solidFill>
                  <a:prstClr val="black"/>
                </a:solidFill>
                <a:latin typeface="Calibri" panose="020F0502020204030204" pitchFamily="34" charset="0"/>
                <a:ea typeface="ＭＳ Ｐゴシック" charset="0"/>
              </a:rPr>
              <a:pPr/>
              <a:t>‹#›</a:t>
            </a:fld>
            <a:endParaRPr lang="en-US" sz="1100" b="1" dirty="0">
              <a:solidFill>
                <a:prstClr val="black"/>
              </a:solidFill>
              <a:latin typeface="Calibri" panose="020F0502020204030204" pitchFamily="34" charset="0"/>
              <a:ea typeface="ＭＳ Ｐゴシック" charset="0"/>
            </a:endParaRPr>
          </a:p>
        </p:txBody>
      </p:sp>
    </p:spTree>
    <p:extLst>
      <p:ext uri="{BB962C8B-B14F-4D97-AF65-F5344CB8AC3E}">
        <p14:creationId xmlns:p14="http://schemas.microsoft.com/office/powerpoint/2010/main" val="137201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953B3-1096-48E7-8E25-9F62B40D7892}" type="datetimeFigureOut">
              <a:rPr lang="en-US" smtClean="0"/>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20E719-3C95-4209-8FB0-BEEC8098D3E6}" type="slidenum">
              <a:rPr lang="en-US" smtClean="0"/>
              <a:t>‹#›</a:t>
            </a:fld>
            <a:endParaRPr lang="en-US" dirty="0"/>
          </a:p>
        </p:txBody>
      </p:sp>
      <p:sp>
        <p:nvSpPr>
          <p:cNvPr id="7" name="TextBox 6"/>
          <p:cNvSpPr txBox="1"/>
          <p:nvPr userDrawn="1"/>
        </p:nvSpPr>
        <p:spPr>
          <a:xfrm>
            <a:off x="8682561" y="6538913"/>
            <a:ext cx="351378" cy="261610"/>
          </a:xfrm>
          <a:prstGeom prst="rect">
            <a:avLst/>
          </a:prstGeom>
          <a:noFill/>
        </p:spPr>
        <p:txBody>
          <a:bodyPr wrap="none" rtlCol="0">
            <a:spAutoFit/>
          </a:bodyPr>
          <a:lstStyle/>
          <a:p>
            <a:fld id="{C03CE338-2EAF-436A-9FDC-4BCA9297F3C3}" type="slidenum">
              <a:rPr lang="en-US" sz="1100" b="1" smtClean="0">
                <a:solidFill>
                  <a:prstClr val="black"/>
                </a:solidFill>
                <a:latin typeface="Calibri" panose="020F0502020204030204" pitchFamily="34" charset="0"/>
                <a:ea typeface="ＭＳ Ｐゴシック" charset="0"/>
              </a:rPr>
              <a:pPr/>
              <a:t>‹#›</a:t>
            </a:fld>
            <a:endParaRPr lang="en-US" sz="1100" b="1" dirty="0">
              <a:solidFill>
                <a:prstClr val="black"/>
              </a:solidFill>
              <a:latin typeface="Calibri" panose="020F0502020204030204" pitchFamily="34" charset="0"/>
              <a:ea typeface="ＭＳ Ｐゴシック" charset="0"/>
            </a:endParaRPr>
          </a:p>
        </p:txBody>
      </p:sp>
    </p:spTree>
    <p:extLst>
      <p:ext uri="{BB962C8B-B14F-4D97-AF65-F5344CB8AC3E}">
        <p14:creationId xmlns:p14="http://schemas.microsoft.com/office/powerpoint/2010/main" val="408499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17497"/>
          </a:xfrm>
        </p:spPr>
        <p:txBody>
          <a:bodyPr anchor="b">
            <a:normAutofit/>
          </a:bodyPr>
          <a:lstStyle>
            <a:lvl1pPr>
              <a:defRPr lang="en-US" sz="2800" b="1" kern="1200" dirty="0">
                <a:solidFill>
                  <a:srgbClr val="003399"/>
                </a:solidFill>
                <a:latin typeface="Segoe UI" panose="020B0502040204020203" pitchFamily="34" charset="0"/>
                <a:ea typeface="+mn-ea"/>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628650" y="1475232"/>
            <a:ext cx="7886700" cy="4701731"/>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A953B3-1096-48E7-8E25-9F62B40D7892}" type="datetimeFigureOut">
              <a:rPr lang="en-US" smtClean="0"/>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20E719-3C95-4209-8FB0-BEEC8098D3E6}" type="slidenum">
              <a:rPr lang="en-US" smtClean="0"/>
              <a:t>‹#›</a:t>
            </a:fld>
            <a:endParaRPr lang="en-US" dirty="0"/>
          </a:p>
        </p:txBody>
      </p:sp>
      <p:sp>
        <p:nvSpPr>
          <p:cNvPr id="7" name="TextBox 6"/>
          <p:cNvSpPr txBox="1"/>
          <p:nvPr userDrawn="1"/>
        </p:nvSpPr>
        <p:spPr>
          <a:xfrm>
            <a:off x="8682561" y="6538913"/>
            <a:ext cx="351378" cy="261610"/>
          </a:xfrm>
          <a:prstGeom prst="rect">
            <a:avLst/>
          </a:prstGeom>
          <a:noFill/>
        </p:spPr>
        <p:txBody>
          <a:bodyPr wrap="none" rtlCol="0">
            <a:spAutoFit/>
          </a:bodyPr>
          <a:lstStyle/>
          <a:p>
            <a:fld id="{C03CE338-2EAF-436A-9FDC-4BCA9297F3C3}" type="slidenum">
              <a:rPr lang="en-US" sz="1100" b="1" smtClean="0">
                <a:solidFill>
                  <a:prstClr val="black"/>
                </a:solidFill>
                <a:latin typeface="Calibri" panose="020F0502020204030204" pitchFamily="34" charset="0"/>
                <a:ea typeface="ＭＳ Ｐゴシック" charset="0"/>
              </a:rPr>
              <a:pPr/>
              <a:t>‹#›</a:t>
            </a:fld>
            <a:endParaRPr lang="en-US" sz="1100" b="1" dirty="0">
              <a:solidFill>
                <a:prstClr val="black"/>
              </a:solidFill>
              <a:latin typeface="Calibri" panose="020F0502020204030204" pitchFamily="34" charset="0"/>
              <a:ea typeface="ＭＳ Ｐゴシック" charset="0"/>
            </a:endParaRPr>
          </a:p>
        </p:txBody>
      </p:sp>
      <p:sp>
        <p:nvSpPr>
          <p:cNvPr id="8" name="Line 9"/>
          <p:cNvSpPr>
            <a:spLocks noChangeShapeType="1"/>
          </p:cNvSpPr>
          <p:nvPr userDrawn="1"/>
        </p:nvSpPr>
        <p:spPr bwMode="auto">
          <a:xfrm flipH="1">
            <a:off x="628650" y="1199324"/>
            <a:ext cx="6249988" cy="0"/>
          </a:xfrm>
          <a:prstGeom prst="line">
            <a:avLst/>
          </a:prstGeom>
          <a:noFill/>
          <a:ln w="25400">
            <a:solidFill>
              <a:srgbClr val="003399"/>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299062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ctr">
            <a:normAutofit/>
          </a:bodyPr>
          <a:lstStyle>
            <a:lvl1pPr>
              <a:defRPr lang="en-US" sz="6000" b="1" kern="1200" dirty="0">
                <a:solidFill>
                  <a:srgbClr val="FFFF00"/>
                </a:solidFill>
                <a:effectLst>
                  <a:outerShdw blurRad="50800" dist="38100" dir="2700000" algn="tl" rotWithShape="0">
                    <a:prstClr val="black">
                      <a:alpha val="40000"/>
                    </a:prstClr>
                  </a:outerShdw>
                </a:effectLst>
                <a:latin typeface="Century Gothic" panose="020B0502020202020204" pitchFamily="34" charset="0"/>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953B3-1096-48E7-8E25-9F62B40D7892}" type="datetimeFigureOut">
              <a:rPr lang="en-US" smtClean="0"/>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20E719-3C95-4209-8FB0-BEEC8098D3E6}" type="slidenum">
              <a:rPr lang="en-US" smtClean="0"/>
              <a:t>‹#›</a:t>
            </a:fld>
            <a:endParaRPr lang="en-US" dirty="0"/>
          </a:p>
        </p:txBody>
      </p:sp>
    </p:spTree>
    <p:extLst>
      <p:ext uri="{BB962C8B-B14F-4D97-AF65-F5344CB8AC3E}">
        <p14:creationId xmlns:p14="http://schemas.microsoft.com/office/powerpoint/2010/main" val="95844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A953B3-1096-48E7-8E25-9F62B40D7892}" type="datetimeFigureOut">
              <a:rPr lang="en-US" smtClean="0"/>
              <a:t>6/19/2017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20E719-3C95-4209-8FB0-BEEC8098D3E6}" type="slidenum">
              <a:rPr lang="en-US" smtClean="0"/>
              <a:t>‹#›</a:t>
            </a:fld>
            <a:endParaRPr lang="en-US" dirty="0"/>
          </a:p>
        </p:txBody>
      </p:sp>
      <p:sp>
        <p:nvSpPr>
          <p:cNvPr id="8" name="TextBox 7"/>
          <p:cNvSpPr txBox="1"/>
          <p:nvPr userDrawn="1"/>
        </p:nvSpPr>
        <p:spPr>
          <a:xfrm>
            <a:off x="8682561" y="6538913"/>
            <a:ext cx="351378" cy="261610"/>
          </a:xfrm>
          <a:prstGeom prst="rect">
            <a:avLst/>
          </a:prstGeom>
          <a:noFill/>
        </p:spPr>
        <p:txBody>
          <a:bodyPr wrap="none" rtlCol="0">
            <a:spAutoFit/>
          </a:bodyPr>
          <a:lstStyle/>
          <a:p>
            <a:fld id="{C03CE338-2EAF-436A-9FDC-4BCA9297F3C3}" type="slidenum">
              <a:rPr lang="en-US" sz="1100" b="1" smtClean="0">
                <a:solidFill>
                  <a:prstClr val="black"/>
                </a:solidFill>
                <a:latin typeface="Calibri" panose="020F0502020204030204" pitchFamily="34" charset="0"/>
                <a:ea typeface="ＭＳ Ｐゴシック" charset="0"/>
              </a:rPr>
              <a:pPr/>
              <a:t>‹#›</a:t>
            </a:fld>
            <a:endParaRPr lang="en-US" sz="1100" b="1" dirty="0">
              <a:solidFill>
                <a:prstClr val="black"/>
              </a:solidFill>
              <a:latin typeface="Calibri" panose="020F0502020204030204" pitchFamily="34" charset="0"/>
              <a:ea typeface="ＭＳ Ｐゴシック" charset="0"/>
            </a:endParaRPr>
          </a:p>
        </p:txBody>
      </p:sp>
    </p:spTree>
    <p:extLst>
      <p:ext uri="{BB962C8B-B14F-4D97-AF65-F5344CB8AC3E}">
        <p14:creationId xmlns:p14="http://schemas.microsoft.com/office/powerpoint/2010/main" val="310439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A953B3-1096-48E7-8E25-9F62B40D7892}" type="datetimeFigureOut">
              <a:rPr lang="en-US" smtClean="0"/>
              <a:t>6/19/2017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20E719-3C95-4209-8FB0-BEEC8098D3E6}" type="slidenum">
              <a:rPr lang="en-US" smtClean="0"/>
              <a:t>‹#›</a:t>
            </a:fld>
            <a:endParaRPr lang="en-US" dirty="0"/>
          </a:p>
        </p:txBody>
      </p:sp>
      <p:sp>
        <p:nvSpPr>
          <p:cNvPr id="10" name="TextBox 9"/>
          <p:cNvSpPr txBox="1"/>
          <p:nvPr userDrawn="1"/>
        </p:nvSpPr>
        <p:spPr>
          <a:xfrm>
            <a:off x="8682561" y="6538913"/>
            <a:ext cx="351378" cy="261610"/>
          </a:xfrm>
          <a:prstGeom prst="rect">
            <a:avLst/>
          </a:prstGeom>
          <a:noFill/>
        </p:spPr>
        <p:txBody>
          <a:bodyPr wrap="none" rtlCol="0">
            <a:spAutoFit/>
          </a:bodyPr>
          <a:lstStyle/>
          <a:p>
            <a:fld id="{C03CE338-2EAF-436A-9FDC-4BCA9297F3C3}" type="slidenum">
              <a:rPr lang="en-US" sz="1100" b="1" smtClean="0">
                <a:solidFill>
                  <a:prstClr val="black"/>
                </a:solidFill>
                <a:latin typeface="Calibri" panose="020F0502020204030204" pitchFamily="34" charset="0"/>
                <a:ea typeface="ＭＳ Ｐゴシック" charset="0"/>
              </a:rPr>
              <a:pPr/>
              <a:t>‹#›</a:t>
            </a:fld>
            <a:endParaRPr lang="en-US" sz="1100" b="1" dirty="0">
              <a:solidFill>
                <a:prstClr val="black"/>
              </a:solidFill>
              <a:latin typeface="Calibri" panose="020F0502020204030204" pitchFamily="34" charset="0"/>
              <a:ea typeface="ＭＳ Ｐゴシック" charset="0"/>
            </a:endParaRPr>
          </a:p>
        </p:txBody>
      </p:sp>
    </p:spTree>
    <p:extLst>
      <p:ext uri="{BB962C8B-B14F-4D97-AF65-F5344CB8AC3E}">
        <p14:creationId xmlns:p14="http://schemas.microsoft.com/office/powerpoint/2010/main" val="393513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A953B3-1096-48E7-8E25-9F62B40D7892}" type="datetimeFigureOut">
              <a:rPr lang="en-US" smtClean="0"/>
              <a:t>6/19/2017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20E719-3C95-4209-8FB0-BEEC8098D3E6}" type="slidenum">
              <a:rPr lang="en-US" smtClean="0"/>
              <a:t>‹#›</a:t>
            </a:fld>
            <a:endParaRPr lang="en-US" dirty="0"/>
          </a:p>
        </p:txBody>
      </p:sp>
      <p:sp>
        <p:nvSpPr>
          <p:cNvPr id="6" name="TextBox 5"/>
          <p:cNvSpPr txBox="1"/>
          <p:nvPr userDrawn="1"/>
        </p:nvSpPr>
        <p:spPr>
          <a:xfrm>
            <a:off x="8682561" y="6538913"/>
            <a:ext cx="351378" cy="261610"/>
          </a:xfrm>
          <a:prstGeom prst="rect">
            <a:avLst/>
          </a:prstGeom>
          <a:noFill/>
        </p:spPr>
        <p:txBody>
          <a:bodyPr wrap="none" rtlCol="0">
            <a:spAutoFit/>
          </a:bodyPr>
          <a:lstStyle/>
          <a:p>
            <a:fld id="{C03CE338-2EAF-436A-9FDC-4BCA9297F3C3}" type="slidenum">
              <a:rPr lang="en-US" sz="1100" b="1" smtClean="0">
                <a:solidFill>
                  <a:prstClr val="black"/>
                </a:solidFill>
                <a:latin typeface="Calibri" panose="020F0502020204030204" pitchFamily="34" charset="0"/>
                <a:ea typeface="ＭＳ Ｐゴシック" charset="0"/>
              </a:rPr>
              <a:pPr/>
              <a:t>‹#›</a:t>
            </a:fld>
            <a:endParaRPr lang="en-US" sz="1100" b="1" dirty="0">
              <a:solidFill>
                <a:prstClr val="black"/>
              </a:solidFill>
              <a:latin typeface="Calibri" panose="020F0502020204030204" pitchFamily="34" charset="0"/>
              <a:ea typeface="ＭＳ Ｐゴシック" charset="0"/>
            </a:endParaRPr>
          </a:p>
        </p:txBody>
      </p:sp>
    </p:spTree>
    <p:extLst>
      <p:ext uri="{BB962C8B-B14F-4D97-AF65-F5344CB8AC3E}">
        <p14:creationId xmlns:p14="http://schemas.microsoft.com/office/powerpoint/2010/main" val="73367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953B3-1096-48E7-8E25-9F62B40D7892}" type="datetimeFigureOut">
              <a:rPr lang="en-US" smtClean="0"/>
              <a:t>6/19/2017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20E719-3C95-4209-8FB0-BEEC8098D3E6}" type="slidenum">
              <a:rPr lang="en-US" smtClean="0"/>
              <a:t>‹#›</a:t>
            </a:fld>
            <a:endParaRPr lang="en-US" dirty="0"/>
          </a:p>
        </p:txBody>
      </p:sp>
      <p:sp>
        <p:nvSpPr>
          <p:cNvPr id="5" name="TextBox 4"/>
          <p:cNvSpPr txBox="1"/>
          <p:nvPr userDrawn="1"/>
        </p:nvSpPr>
        <p:spPr>
          <a:xfrm>
            <a:off x="8682561" y="6538913"/>
            <a:ext cx="351378" cy="261610"/>
          </a:xfrm>
          <a:prstGeom prst="rect">
            <a:avLst/>
          </a:prstGeom>
          <a:noFill/>
        </p:spPr>
        <p:txBody>
          <a:bodyPr wrap="none" rtlCol="0">
            <a:spAutoFit/>
          </a:bodyPr>
          <a:lstStyle/>
          <a:p>
            <a:fld id="{C03CE338-2EAF-436A-9FDC-4BCA9297F3C3}" type="slidenum">
              <a:rPr lang="en-US" sz="1100" b="1" smtClean="0">
                <a:solidFill>
                  <a:prstClr val="black"/>
                </a:solidFill>
                <a:latin typeface="Calibri" panose="020F0502020204030204" pitchFamily="34" charset="0"/>
                <a:ea typeface="ＭＳ Ｐゴシック" charset="0"/>
              </a:rPr>
              <a:pPr/>
              <a:t>‹#›</a:t>
            </a:fld>
            <a:endParaRPr lang="en-US" sz="1100" b="1" dirty="0">
              <a:solidFill>
                <a:prstClr val="black"/>
              </a:solidFill>
              <a:latin typeface="Calibri" panose="020F0502020204030204" pitchFamily="34" charset="0"/>
              <a:ea typeface="ＭＳ Ｐゴシック" charset="0"/>
            </a:endParaRPr>
          </a:p>
        </p:txBody>
      </p:sp>
    </p:spTree>
    <p:extLst>
      <p:ext uri="{BB962C8B-B14F-4D97-AF65-F5344CB8AC3E}">
        <p14:creationId xmlns:p14="http://schemas.microsoft.com/office/powerpoint/2010/main" val="362357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A953B3-1096-48E7-8E25-9F62B40D7892}" type="datetimeFigureOut">
              <a:rPr lang="en-US" smtClean="0"/>
              <a:t>6/19/2017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20E719-3C95-4209-8FB0-BEEC8098D3E6}" type="slidenum">
              <a:rPr lang="en-US" smtClean="0"/>
              <a:t>‹#›</a:t>
            </a:fld>
            <a:endParaRPr lang="en-US" dirty="0"/>
          </a:p>
        </p:txBody>
      </p:sp>
      <p:sp>
        <p:nvSpPr>
          <p:cNvPr id="8" name="TextBox 7"/>
          <p:cNvSpPr txBox="1"/>
          <p:nvPr userDrawn="1"/>
        </p:nvSpPr>
        <p:spPr>
          <a:xfrm>
            <a:off x="8682561" y="6538913"/>
            <a:ext cx="351378" cy="261610"/>
          </a:xfrm>
          <a:prstGeom prst="rect">
            <a:avLst/>
          </a:prstGeom>
          <a:noFill/>
        </p:spPr>
        <p:txBody>
          <a:bodyPr wrap="none" rtlCol="0">
            <a:spAutoFit/>
          </a:bodyPr>
          <a:lstStyle/>
          <a:p>
            <a:fld id="{C03CE338-2EAF-436A-9FDC-4BCA9297F3C3}" type="slidenum">
              <a:rPr lang="en-US" sz="1100" b="1" smtClean="0">
                <a:solidFill>
                  <a:prstClr val="black"/>
                </a:solidFill>
                <a:latin typeface="Calibri" panose="020F0502020204030204" pitchFamily="34" charset="0"/>
                <a:ea typeface="ＭＳ Ｐゴシック" charset="0"/>
              </a:rPr>
              <a:pPr/>
              <a:t>‹#›</a:t>
            </a:fld>
            <a:endParaRPr lang="en-US" sz="1100" b="1" dirty="0">
              <a:solidFill>
                <a:prstClr val="black"/>
              </a:solidFill>
              <a:latin typeface="Calibri" panose="020F0502020204030204" pitchFamily="34" charset="0"/>
              <a:ea typeface="ＭＳ Ｐゴシック" charset="0"/>
            </a:endParaRPr>
          </a:p>
        </p:txBody>
      </p:sp>
    </p:spTree>
    <p:extLst>
      <p:ext uri="{BB962C8B-B14F-4D97-AF65-F5344CB8AC3E}">
        <p14:creationId xmlns:p14="http://schemas.microsoft.com/office/powerpoint/2010/main" val="173936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A953B3-1096-48E7-8E25-9F62B40D7892}" type="datetimeFigureOut">
              <a:rPr lang="en-US" smtClean="0"/>
              <a:t>6/19/2017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20E719-3C95-4209-8FB0-BEEC8098D3E6}" type="slidenum">
              <a:rPr lang="en-US" smtClean="0"/>
              <a:t>‹#›</a:t>
            </a:fld>
            <a:endParaRPr lang="en-US" dirty="0"/>
          </a:p>
        </p:txBody>
      </p:sp>
      <p:sp>
        <p:nvSpPr>
          <p:cNvPr id="8" name="TextBox 7"/>
          <p:cNvSpPr txBox="1"/>
          <p:nvPr userDrawn="1"/>
        </p:nvSpPr>
        <p:spPr>
          <a:xfrm>
            <a:off x="8682561" y="6538913"/>
            <a:ext cx="351378" cy="261610"/>
          </a:xfrm>
          <a:prstGeom prst="rect">
            <a:avLst/>
          </a:prstGeom>
          <a:noFill/>
        </p:spPr>
        <p:txBody>
          <a:bodyPr wrap="none" rtlCol="0">
            <a:spAutoFit/>
          </a:bodyPr>
          <a:lstStyle/>
          <a:p>
            <a:fld id="{C03CE338-2EAF-436A-9FDC-4BCA9297F3C3}" type="slidenum">
              <a:rPr lang="en-US" sz="1100" b="1" smtClean="0">
                <a:solidFill>
                  <a:prstClr val="black"/>
                </a:solidFill>
                <a:latin typeface="Calibri" panose="020F0502020204030204" pitchFamily="34" charset="0"/>
                <a:ea typeface="ＭＳ Ｐゴシック" charset="0"/>
              </a:rPr>
              <a:pPr/>
              <a:t>‹#›</a:t>
            </a:fld>
            <a:endParaRPr lang="en-US" sz="1100" b="1" dirty="0">
              <a:solidFill>
                <a:prstClr val="black"/>
              </a:solidFill>
              <a:latin typeface="Calibri" panose="020F0502020204030204" pitchFamily="34" charset="0"/>
              <a:ea typeface="ＭＳ Ｐゴシック" charset="0"/>
            </a:endParaRPr>
          </a:p>
        </p:txBody>
      </p:sp>
    </p:spTree>
    <p:extLst>
      <p:ext uri="{BB962C8B-B14F-4D97-AF65-F5344CB8AC3E}">
        <p14:creationId xmlns:p14="http://schemas.microsoft.com/office/powerpoint/2010/main" val="55661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817498"/>
          </a:xfrm>
          <a:prstGeom prst="rect">
            <a:avLst/>
          </a:prstGeom>
        </p:spPr>
        <p:txBody>
          <a:bodyPr vert="horz" lIns="91440" tIns="45720" rIns="91440" bIns="45720" rtlCol="0" anchor="b">
            <a:normAutofit/>
          </a:bodyPr>
          <a:lstStyle/>
          <a:p>
            <a:pPr lvl="0"/>
            <a:endParaRPr lang="en-US" dirty="0"/>
          </a:p>
        </p:txBody>
      </p:sp>
      <p:sp>
        <p:nvSpPr>
          <p:cNvPr id="3" name="Text Placeholder 2"/>
          <p:cNvSpPr>
            <a:spLocks noGrp="1"/>
          </p:cNvSpPr>
          <p:nvPr>
            <p:ph type="body" idx="1"/>
          </p:nvPr>
        </p:nvSpPr>
        <p:spPr>
          <a:xfrm>
            <a:off x="628650" y="1447800"/>
            <a:ext cx="7886700" cy="4729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953B3-1096-48E7-8E25-9F62B40D7892}" type="datetimeFigureOut">
              <a:rPr lang="en-US" smtClean="0"/>
              <a:t>6/19/2017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0E719-3C95-4209-8FB0-BEEC8098D3E6}" type="slidenum">
              <a:rPr lang="en-US" smtClean="0"/>
              <a:t>‹#›</a:t>
            </a:fld>
            <a:endParaRPr lang="en-US" dirty="0"/>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574024" y="221350"/>
            <a:ext cx="352425" cy="806557"/>
          </a:xfrm>
          <a:prstGeom prst="rect">
            <a:avLst/>
          </a:prstGeom>
        </p:spPr>
      </p:pic>
    </p:spTree>
    <p:extLst>
      <p:ext uri="{BB962C8B-B14F-4D97-AF65-F5344CB8AC3E}">
        <p14:creationId xmlns:p14="http://schemas.microsoft.com/office/powerpoint/2010/main" val="654965386"/>
      </p:ext>
    </p:extLst>
  </p:cSld>
  <p:clrMap bg1="lt1" tx1="dk1" bg2="lt2" tx2="dk2" accent1="accent1" accent2="accent2" accent3="accent3" accent4="accent4" accent5="accent5" accent6="accent6" hlink="hlink" folHlink="folHlink"/>
  <p:sldLayoutIdLst>
    <p:sldLayoutId id="2147503302" r:id="rId1"/>
    <p:sldLayoutId id="2147503303" r:id="rId2"/>
    <p:sldLayoutId id="2147503304" r:id="rId3"/>
    <p:sldLayoutId id="2147503305" r:id="rId4"/>
    <p:sldLayoutId id="2147503306" r:id="rId5"/>
    <p:sldLayoutId id="2147503307" r:id="rId6"/>
    <p:sldLayoutId id="2147503308" r:id="rId7"/>
    <p:sldLayoutId id="2147503309" r:id="rId8"/>
    <p:sldLayoutId id="2147503310" r:id="rId9"/>
    <p:sldLayoutId id="2147503311" r:id="rId10"/>
    <p:sldLayoutId id="2147503312" r:id="rId11"/>
  </p:sldLayoutIdLst>
  <p:txStyles>
    <p:titleStyle>
      <a:lvl1pPr algn="l" defTabSz="914400" rtl="0" eaLnBrk="1" latinLnBrk="0" hangingPunct="1">
        <a:lnSpc>
          <a:spcPct val="90000"/>
        </a:lnSpc>
        <a:spcBef>
          <a:spcPct val="0"/>
        </a:spcBef>
        <a:buNone/>
        <a:defRPr lang="en-US" sz="2800" b="1" kern="1200" dirty="0">
          <a:solidFill>
            <a:srgbClr val="003399"/>
          </a:solidFill>
          <a:latin typeface="Segoe UI" panose="020B0502040204020203" pitchFamily="34" charset="0"/>
          <a:ea typeface="+mn-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jp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4800" dirty="0"/>
              <a:t>Assessing talent for future leadership roles</a:t>
            </a:r>
          </a:p>
        </p:txBody>
      </p:sp>
      <p:sp>
        <p:nvSpPr>
          <p:cNvPr id="20" name="Subtitle 19"/>
          <p:cNvSpPr>
            <a:spLocks noGrp="1"/>
          </p:cNvSpPr>
          <p:nvPr>
            <p:ph type="subTitle" idx="1"/>
          </p:nvPr>
        </p:nvSpPr>
        <p:spPr>
          <a:xfrm>
            <a:off x="1143000" y="3602038"/>
            <a:ext cx="6858000" cy="588962"/>
          </a:xfrm>
        </p:spPr>
        <p:txBody>
          <a:bodyPr/>
          <a:lstStyle/>
          <a:p>
            <a:r>
              <a:rPr lang="en-US" dirty="0"/>
              <a:t>Liz Huckerby and Kay Sahdev</a:t>
            </a:r>
          </a:p>
        </p:txBody>
      </p:sp>
      <p:sp>
        <p:nvSpPr>
          <p:cNvPr id="2" name="Date Placeholder 1"/>
          <p:cNvSpPr>
            <a:spLocks noGrp="1"/>
          </p:cNvSpPr>
          <p:nvPr>
            <p:ph type="dt" sz="half" idx="4294967295"/>
          </p:nvPr>
        </p:nvSpPr>
        <p:spPr>
          <a:xfrm>
            <a:off x="0" y="6356350"/>
            <a:ext cx="2057400" cy="365125"/>
          </a:xfrm>
        </p:spPr>
        <p:txBody>
          <a:bodyPr/>
          <a:lstStyle/>
          <a:p>
            <a:r>
              <a:rPr lang="en-US" dirty="0"/>
              <a:t>Ver 1 of 25 Feb 16</a:t>
            </a:r>
          </a:p>
        </p:txBody>
      </p:sp>
      <p:sp>
        <p:nvSpPr>
          <p:cNvPr id="5" name="Slide Number Placeholder 4"/>
          <p:cNvSpPr>
            <a:spLocks noGrp="1"/>
          </p:cNvSpPr>
          <p:nvPr>
            <p:ph type="sldNum" sz="quarter" idx="4294967295"/>
          </p:nvPr>
        </p:nvSpPr>
        <p:spPr>
          <a:xfrm>
            <a:off x="7086600" y="6356350"/>
            <a:ext cx="2057400" cy="365125"/>
          </a:xfrm>
        </p:spPr>
        <p:txBody>
          <a:bodyPr/>
          <a:lstStyle/>
          <a:p>
            <a:fld id="{EA1122BA-C96E-47D2-B3DD-25F772A0D124}" type="slidenum">
              <a:rPr lang="en-US" smtClean="0"/>
              <a:pPr/>
              <a:t>1</a:t>
            </a:fld>
            <a:endParaRPr lang="en-US" dirty="0"/>
          </a:p>
        </p:txBody>
      </p:sp>
      <p:grpSp>
        <p:nvGrpSpPr>
          <p:cNvPr id="25" name="Group 24"/>
          <p:cNvGrpSpPr/>
          <p:nvPr/>
        </p:nvGrpSpPr>
        <p:grpSpPr>
          <a:xfrm>
            <a:off x="0" y="4953001"/>
            <a:ext cx="9144000" cy="1905000"/>
            <a:chOff x="-42353" y="4966877"/>
            <a:chExt cx="9253052" cy="1891123"/>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53" y="4966877"/>
              <a:ext cx="1861613" cy="1891123"/>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13014" y="4980590"/>
              <a:ext cx="1873963" cy="1874912"/>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65460" y="4980590"/>
              <a:ext cx="1864676" cy="187741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72455" y="4988846"/>
              <a:ext cx="1872217" cy="1869154"/>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52167" y="4966877"/>
              <a:ext cx="1858532" cy="1891123"/>
            </a:xfrm>
            <a:prstGeom prst="rect">
              <a:avLst/>
            </a:prstGeom>
          </p:spPr>
        </p:pic>
      </p:grpSp>
    </p:spTree>
    <p:extLst>
      <p:ext uri="{BB962C8B-B14F-4D97-AF65-F5344CB8AC3E}">
        <p14:creationId xmlns:p14="http://schemas.microsoft.com/office/powerpoint/2010/main" val="254967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During the Assessment Centre (On-site)</a:t>
            </a:r>
          </a:p>
        </p:txBody>
      </p:sp>
      <p:pic>
        <p:nvPicPr>
          <p:cNvPr id="6" name="Content Placeholder 5"/>
          <p:cNvPicPr>
            <a:picLocks noGrp="1" noChangeAspect="1"/>
          </p:cNvPicPr>
          <p:nvPr>
            <p:ph idx="1"/>
          </p:nvPr>
        </p:nvPicPr>
        <p:blipFill>
          <a:blip r:embed="rId2"/>
          <a:stretch>
            <a:fillRect/>
          </a:stretch>
        </p:blipFill>
        <p:spPr>
          <a:xfrm>
            <a:off x="2209800" y="1523898"/>
            <a:ext cx="3164098" cy="4602879"/>
          </a:xfrm>
          <a:prstGeom prst="rect">
            <a:avLst/>
          </a:prstGeom>
        </p:spPr>
      </p:pic>
      <p:pic>
        <p:nvPicPr>
          <p:cNvPr id="4" name="Picture 3"/>
          <p:cNvPicPr>
            <a:picLocks noChangeAspect="1"/>
          </p:cNvPicPr>
          <p:nvPr/>
        </p:nvPicPr>
        <p:blipFill>
          <a:blip r:embed="rId3"/>
          <a:stretch>
            <a:fillRect/>
          </a:stretch>
        </p:blipFill>
        <p:spPr>
          <a:xfrm>
            <a:off x="7086600" y="4633684"/>
            <a:ext cx="1428750" cy="1469281"/>
          </a:xfrm>
          <a:prstGeom prst="rect">
            <a:avLst/>
          </a:prstGeom>
        </p:spPr>
      </p:pic>
    </p:spTree>
    <p:extLst>
      <p:ext uri="{BB962C8B-B14F-4D97-AF65-F5344CB8AC3E}">
        <p14:creationId xmlns:p14="http://schemas.microsoft.com/office/powerpoint/2010/main" val="669002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Days 2 and 3</a:t>
            </a:r>
          </a:p>
        </p:txBody>
      </p:sp>
      <p:sp>
        <p:nvSpPr>
          <p:cNvPr id="3" name="Content Placeholder 2"/>
          <p:cNvSpPr>
            <a:spLocks noGrp="1"/>
          </p:cNvSpPr>
          <p:nvPr>
            <p:ph idx="1"/>
          </p:nvPr>
        </p:nvSpPr>
        <p:spPr/>
        <p:txBody>
          <a:bodyPr/>
          <a:lstStyle/>
          <a:p>
            <a:endParaRPr lang="en-GB" b="1" dirty="0">
              <a:latin typeface="Segoe UI" panose="020B0502040204020203" pitchFamily="34" charset="0"/>
              <a:cs typeface="Segoe UI" panose="020B0502040204020203" pitchFamily="34" charset="0"/>
            </a:endParaRPr>
          </a:p>
          <a:p>
            <a:pPr>
              <a:buClr>
                <a:schemeClr val="accent1">
                  <a:lumMod val="50000"/>
                </a:schemeClr>
              </a:buClr>
              <a:buFont typeface="Wingdings" panose="05000000000000000000" pitchFamily="2" charset="2"/>
              <a:buChar char="q"/>
            </a:pPr>
            <a:r>
              <a:rPr lang="en-GB" b="1" dirty="0">
                <a:latin typeface="Segoe UI" panose="020B0502040204020203" pitchFamily="34" charset="0"/>
                <a:cs typeface="Segoe UI" panose="020B0502040204020203" pitchFamily="34" charset="0"/>
              </a:rPr>
              <a:t>Examples of Exercises </a:t>
            </a:r>
          </a:p>
          <a:p>
            <a:pPr lvl="1">
              <a:buClr>
                <a:schemeClr val="accent1">
                  <a:lumMod val="50000"/>
                </a:schemeClr>
              </a:buClr>
              <a:buFont typeface="Wingdings" panose="05000000000000000000" pitchFamily="2" charset="2"/>
              <a:buChar char="§"/>
            </a:pPr>
            <a:r>
              <a:rPr lang="en-GB" sz="2200" dirty="0">
                <a:latin typeface="Segoe UI" panose="020B0502040204020203" pitchFamily="34" charset="0"/>
                <a:cs typeface="Segoe UI" panose="020B0502040204020203" pitchFamily="34" charset="0"/>
              </a:rPr>
              <a:t>One-to-One and Group Role Play Exercises</a:t>
            </a:r>
          </a:p>
          <a:p>
            <a:pPr lvl="1">
              <a:buClr>
                <a:schemeClr val="accent1">
                  <a:lumMod val="50000"/>
                </a:schemeClr>
              </a:buClr>
              <a:buFont typeface="Wingdings" panose="05000000000000000000" pitchFamily="2" charset="2"/>
              <a:buChar char="§"/>
            </a:pPr>
            <a:r>
              <a:rPr lang="en-GB" sz="2200" dirty="0">
                <a:latin typeface="Segoe UI" panose="020B0502040204020203" pitchFamily="34" charset="0"/>
                <a:cs typeface="Segoe UI" panose="020B0502040204020203" pitchFamily="34" charset="0"/>
              </a:rPr>
              <a:t>Group Discussion</a:t>
            </a:r>
          </a:p>
          <a:p>
            <a:pPr lvl="1">
              <a:buClr>
                <a:schemeClr val="accent1">
                  <a:lumMod val="50000"/>
                </a:schemeClr>
              </a:buClr>
              <a:buFont typeface="Wingdings" panose="05000000000000000000" pitchFamily="2" charset="2"/>
              <a:buChar char="§"/>
            </a:pPr>
            <a:r>
              <a:rPr lang="en-GB" sz="2200" dirty="0">
                <a:latin typeface="Segoe UI" panose="020B0502040204020203" pitchFamily="34" charset="0"/>
                <a:cs typeface="Segoe UI" panose="020B0502040204020203" pitchFamily="34" charset="0"/>
              </a:rPr>
              <a:t>Presentation</a:t>
            </a:r>
          </a:p>
          <a:p>
            <a:pPr lvl="1">
              <a:buClr>
                <a:schemeClr val="accent1">
                  <a:lumMod val="50000"/>
                </a:schemeClr>
              </a:buClr>
              <a:buFont typeface="Wingdings" panose="05000000000000000000" pitchFamily="2" charset="2"/>
              <a:buChar char="§"/>
            </a:pPr>
            <a:r>
              <a:rPr lang="en-GB" sz="2200" dirty="0">
                <a:latin typeface="Segoe UI" panose="020B0502040204020203" pitchFamily="34" charset="0"/>
                <a:cs typeface="Segoe UI" panose="020B0502040204020203" pitchFamily="34" charset="0"/>
              </a:rPr>
              <a:t>Interviews</a:t>
            </a:r>
          </a:p>
          <a:p>
            <a:pPr lvl="1">
              <a:buClr>
                <a:schemeClr val="accent1">
                  <a:lumMod val="50000"/>
                </a:schemeClr>
              </a:buClr>
              <a:buFont typeface="Wingdings" panose="05000000000000000000" pitchFamily="2" charset="2"/>
              <a:buChar char="§"/>
            </a:pPr>
            <a:r>
              <a:rPr lang="en-GB" sz="2200" dirty="0">
                <a:latin typeface="Segoe UI" panose="020B0502040204020203" pitchFamily="34" charset="0"/>
                <a:cs typeface="Segoe UI" panose="020B0502040204020203" pitchFamily="34" charset="0"/>
              </a:rPr>
              <a:t>Written Exercises/Responses </a:t>
            </a:r>
          </a:p>
          <a:p>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2021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Exercises and Competencies (Examples)</a:t>
            </a:r>
          </a:p>
        </p:txBody>
      </p:sp>
      <p:sp>
        <p:nvSpPr>
          <p:cNvPr id="3" name="Content Placeholder 2"/>
          <p:cNvSpPr>
            <a:spLocks noGrp="1"/>
          </p:cNvSpPr>
          <p:nvPr>
            <p:ph idx="1"/>
          </p:nvPr>
        </p:nvSpPr>
        <p:spPr/>
        <p:txBody>
          <a:bodyPr/>
          <a:lstStyle/>
          <a:p>
            <a:pPr>
              <a:buClr>
                <a:schemeClr val="accent1">
                  <a:lumMod val="50000"/>
                </a:schemeClr>
              </a:buClr>
              <a:buFont typeface="Wingdings" panose="05000000000000000000" pitchFamily="2" charset="2"/>
              <a:buChar char="q"/>
            </a:pPr>
            <a:r>
              <a:rPr lang="en-GB" b="1" dirty="0"/>
              <a:t>Group Role Plays</a:t>
            </a:r>
          </a:p>
          <a:p>
            <a:pPr lvl="1">
              <a:buClr>
                <a:schemeClr val="accent1">
                  <a:lumMod val="50000"/>
                </a:schemeClr>
              </a:buClr>
              <a:buFont typeface="Wingdings" panose="05000000000000000000" pitchFamily="2" charset="2"/>
              <a:buChar char="§"/>
            </a:pPr>
            <a:r>
              <a:rPr lang="en-GB" dirty="0"/>
              <a:t>Advocacy and Influence</a:t>
            </a:r>
          </a:p>
          <a:p>
            <a:pPr lvl="1">
              <a:buClr>
                <a:schemeClr val="accent1">
                  <a:lumMod val="50000"/>
                </a:schemeClr>
              </a:buClr>
              <a:buFont typeface="Wingdings" panose="05000000000000000000" pitchFamily="2" charset="2"/>
              <a:buChar char="§"/>
            </a:pPr>
            <a:r>
              <a:rPr lang="en-GB" dirty="0"/>
              <a:t>Resilience</a:t>
            </a:r>
          </a:p>
          <a:p>
            <a:pPr lvl="1">
              <a:buClr>
                <a:schemeClr val="accent1">
                  <a:lumMod val="50000"/>
                </a:schemeClr>
              </a:buClr>
              <a:buFont typeface="Wingdings" panose="05000000000000000000" pitchFamily="2" charset="2"/>
              <a:buChar char="§"/>
            </a:pPr>
            <a:r>
              <a:rPr lang="en-GB" dirty="0"/>
              <a:t>Principles, Values and Ethics</a:t>
            </a:r>
          </a:p>
          <a:p>
            <a:pPr lvl="1">
              <a:buClr>
                <a:schemeClr val="accent1">
                  <a:lumMod val="50000"/>
                </a:schemeClr>
              </a:buClr>
              <a:buFont typeface="Wingdings" panose="05000000000000000000" pitchFamily="2" charset="2"/>
              <a:buChar char="§"/>
            </a:pPr>
            <a:r>
              <a:rPr lang="en-GB" dirty="0"/>
              <a:t>Analysis and Decision-Making</a:t>
            </a:r>
          </a:p>
          <a:p>
            <a:pPr lvl="1">
              <a:buClr>
                <a:schemeClr val="accent1">
                  <a:lumMod val="50000"/>
                </a:schemeClr>
              </a:buClr>
              <a:buFont typeface="Wingdings" panose="05000000000000000000" pitchFamily="2" charset="2"/>
              <a:buChar char="§"/>
            </a:pPr>
            <a:r>
              <a:rPr lang="en-GB" dirty="0"/>
              <a:t>Drive for Results &amp; Accountability</a:t>
            </a:r>
          </a:p>
          <a:p>
            <a:pPr lvl="1">
              <a:buClr>
                <a:schemeClr val="accent1">
                  <a:lumMod val="50000"/>
                </a:schemeClr>
              </a:buClr>
              <a:buFont typeface="Wingdings" panose="05000000000000000000" pitchFamily="2" charset="2"/>
              <a:buChar char="§"/>
            </a:pPr>
            <a:r>
              <a:rPr lang="en-GB" dirty="0"/>
              <a:t>Engaging &amp; Nurturing Partners/Stakeholders</a:t>
            </a:r>
          </a:p>
          <a:p>
            <a:pPr>
              <a:buClr>
                <a:schemeClr val="accent1">
                  <a:lumMod val="50000"/>
                </a:schemeClr>
              </a:buClr>
              <a:buFont typeface="Wingdings" panose="05000000000000000000" pitchFamily="2" charset="2"/>
              <a:buChar char="q"/>
            </a:pPr>
            <a:r>
              <a:rPr lang="en-GB" b="1" dirty="0"/>
              <a:t>One-to-One Role Plays</a:t>
            </a:r>
          </a:p>
          <a:p>
            <a:pPr lvl="1">
              <a:buClr>
                <a:schemeClr val="accent1">
                  <a:lumMod val="50000"/>
                </a:schemeClr>
              </a:buClr>
              <a:buFont typeface="Wingdings" panose="05000000000000000000" pitchFamily="2" charset="2"/>
              <a:buChar char="§"/>
            </a:pPr>
            <a:r>
              <a:rPr lang="en-GB" dirty="0"/>
              <a:t>Advocacy and Influence</a:t>
            </a:r>
          </a:p>
          <a:p>
            <a:pPr lvl="1">
              <a:buClr>
                <a:schemeClr val="accent1">
                  <a:lumMod val="50000"/>
                </a:schemeClr>
              </a:buClr>
              <a:buFont typeface="Wingdings" panose="05000000000000000000" pitchFamily="2" charset="2"/>
              <a:buChar char="§"/>
            </a:pPr>
            <a:r>
              <a:rPr lang="en-GB" dirty="0"/>
              <a:t>Analysis and Decision-Making</a:t>
            </a:r>
          </a:p>
          <a:p>
            <a:pPr lvl="1">
              <a:buClr>
                <a:schemeClr val="accent1">
                  <a:lumMod val="50000"/>
                </a:schemeClr>
              </a:buClr>
              <a:buFont typeface="Wingdings" panose="05000000000000000000" pitchFamily="2" charset="2"/>
              <a:buChar char="§"/>
            </a:pPr>
            <a:r>
              <a:rPr lang="en-GB" dirty="0"/>
              <a:t>Strategic &amp; Political Thinking </a:t>
            </a:r>
          </a:p>
          <a:p>
            <a:pPr lvl="1">
              <a:buClr>
                <a:schemeClr val="accent1">
                  <a:lumMod val="50000"/>
                </a:schemeClr>
              </a:buClr>
              <a:buFont typeface="Wingdings" panose="05000000000000000000" pitchFamily="2" charset="2"/>
              <a:buChar char="§"/>
            </a:pPr>
            <a:r>
              <a:rPr lang="en-GB" dirty="0"/>
              <a:t>Planning &amp; Organising</a:t>
            </a:r>
          </a:p>
        </p:txBody>
      </p:sp>
    </p:spTree>
    <p:extLst>
      <p:ext uri="{BB962C8B-B14F-4D97-AF65-F5344CB8AC3E}">
        <p14:creationId xmlns:p14="http://schemas.microsoft.com/office/powerpoint/2010/main" val="900336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 Assessment Centre</a:t>
            </a:r>
          </a:p>
        </p:txBody>
      </p:sp>
      <p:sp>
        <p:nvSpPr>
          <p:cNvPr id="3" name="Content Placeholder 2"/>
          <p:cNvSpPr>
            <a:spLocks noGrp="1"/>
          </p:cNvSpPr>
          <p:nvPr>
            <p:ph idx="1"/>
          </p:nvPr>
        </p:nvSpPr>
        <p:spPr>
          <a:xfrm>
            <a:off x="609600" y="1828800"/>
            <a:ext cx="7886700" cy="3706368"/>
          </a:xfrm>
        </p:spPr>
        <p:txBody>
          <a:bodyPr/>
          <a:lstStyle/>
          <a:p>
            <a:pPr lvl="0">
              <a:buClr>
                <a:schemeClr val="accent1">
                  <a:lumMod val="50000"/>
                </a:schemeClr>
              </a:buClr>
              <a:buFont typeface="Wingdings" panose="05000000000000000000" pitchFamily="2" charset="2"/>
              <a:buChar char="q"/>
            </a:pPr>
            <a:r>
              <a:rPr lang="en-US" b="1" dirty="0">
                <a:latin typeface="Segoe UI" panose="020B0502040204020203" pitchFamily="34" charset="0"/>
                <a:cs typeface="Segoe UI" panose="020B0502040204020203" pitchFamily="34" charset="0"/>
              </a:rPr>
              <a:t>Integration</a:t>
            </a:r>
          </a:p>
          <a:p>
            <a:pPr lvl="1">
              <a:buClr>
                <a:schemeClr val="accent1">
                  <a:lumMod val="50000"/>
                </a:schemeClr>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Assessors to collate data</a:t>
            </a:r>
          </a:p>
          <a:p>
            <a:pPr lvl="1">
              <a:buClr>
                <a:schemeClr val="accent1">
                  <a:lumMod val="50000"/>
                </a:schemeClr>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Agree overall ratings per competency per candidate</a:t>
            </a:r>
          </a:p>
          <a:p>
            <a:pPr lvl="1">
              <a:buClr>
                <a:schemeClr val="accent1">
                  <a:lumMod val="50000"/>
                </a:schemeClr>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Evaluate candidates</a:t>
            </a:r>
          </a:p>
          <a:p>
            <a:pPr marL="533400" lvl="0" indent="-533400">
              <a:buNone/>
            </a:pPr>
            <a:endParaRPr lang="en-US" b="1" dirty="0">
              <a:latin typeface="Segoe UI" panose="020B0502040204020203" pitchFamily="34" charset="0"/>
              <a:cs typeface="Segoe UI" panose="020B0502040204020203" pitchFamily="34" charset="0"/>
            </a:endParaRPr>
          </a:p>
          <a:p>
            <a:pPr lvl="0">
              <a:buClr>
                <a:schemeClr val="accent1">
                  <a:lumMod val="50000"/>
                </a:schemeClr>
              </a:buClr>
              <a:buFont typeface="Wingdings" panose="05000000000000000000" pitchFamily="2" charset="2"/>
              <a:buChar char="q"/>
            </a:pPr>
            <a:r>
              <a:rPr lang="en-US" b="1" dirty="0">
                <a:latin typeface="Segoe UI" panose="020B0502040204020203" pitchFamily="34" charset="0"/>
                <a:cs typeface="Segoe UI" panose="020B0502040204020203" pitchFamily="34" charset="0"/>
              </a:rPr>
              <a:t>Follow-Up</a:t>
            </a:r>
          </a:p>
          <a:p>
            <a:pPr lvl="1">
              <a:buClr>
                <a:schemeClr val="accent1">
                  <a:lumMod val="50000"/>
                </a:schemeClr>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Prepare individual assessment reports</a:t>
            </a:r>
          </a:p>
          <a:p>
            <a:pPr lvl="1">
              <a:buClr>
                <a:schemeClr val="accent1">
                  <a:lumMod val="50000"/>
                </a:schemeClr>
              </a:buClr>
              <a:buFont typeface="Wingdings" panose="05000000000000000000" pitchFamily="2" charset="2"/>
              <a:buChar char="§"/>
            </a:pPr>
            <a:r>
              <a:rPr lang="en-US" sz="2400" dirty="0">
                <a:latin typeface="Segoe UI" panose="020B0502040204020203" pitchFamily="34" charset="0"/>
                <a:cs typeface="Segoe UI" panose="020B0502040204020203" pitchFamily="34" charset="0"/>
              </a:rPr>
              <a:t>Virtual feedback to candidates</a:t>
            </a:r>
          </a:p>
          <a:p>
            <a:pPr>
              <a:buFont typeface="Wingdings" panose="05000000000000000000" pitchFamily="2" charset="2"/>
              <a:buChar char="§"/>
            </a:pPr>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82272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98655"/>
          </a:xfrm>
        </p:spPr>
        <p:txBody>
          <a:bodyPr>
            <a:normAutofit/>
          </a:bodyPr>
          <a:lstStyle/>
          <a:p>
            <a:r>
              <a:rPr lang="en-GB" dirty="0"/>
              <a:t>Experience of the Assessment Centre </a:t>
            </a:r>
          </a:p>
        </p:txBody>
      </p:sp>
      <p:sp>
        <p:nvSpPr>
          <p:cNvPr id="4" name="Rounded Rectangular Callout 3"/>
          <p:cNvSpPr/>
          <p:nvPr/>
        </p:nvSpPr>
        <p:spPr>
          <a:xfrm rot="1070822">
            <a:off x="764918" y="1920285"/>
            <a:ext cx="1794945" cy="1295400"/>
          </a:xfrm>
          <a:prstGeom prst="wedgeRoundRectCallout">
            <a:avLst>
              <a:gd name="adj1" fmla="val -4924"/>
              <a:gd name="adj2" fmla="val 7647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spcBef>
                <a:spcPts val="0"/>
              </a:spcBef>
              <a:spcAft>
                <a:spcPts val="0"/>
              </a:spcAft>
            </a:pPr>
            <a:r>
              <a:rPr lang="en-GB" sz="1400" i="1" dirty="0">
                <a:solidFill>
                  <a:prstClr val="black"/>
                </a:solidFill>
              </a:rPr>
              <a:t>Well put together; process is inter-linked woven with the crisis situations </a:t>
            </a:r>
            <a:endParaRPr lang="en-GB" sz="1400" dirty="0">
              <a:solidFill>
                <a:prstClr val="black"/>
              </a:solidFill>
            </a:endParaRPr>
          </a:p>
        </p:txBody>
      </p:sp>
      <p:sp>
        <p:nvSpPr>
          <p:cNvPr id="5" name="Oval Callout 4"/>
          <p:cNvSpPr/>
          <p:nvPr/>
        </p:nvSpPr>
        <p:spPr>
          <a:xfrm>
            <a:off x="6848475" y="4054764"/>
            <a:ext cx="1990725" cy="1507836"/>
          </a:xfrm>
          <a:prstGeom prst="wedgeEllipseCallout">
            <a:avLst>
              <a:gd name="adj1" fmla="val 53080"/>
              <a:gd name="adj2" fmla="val 5000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spcBef>
                <a:spcPts val="0"/>
              </a:spcBef>
              <a:spcAft>
                <a:spcPts val="0"/>
              </a:spcAft>
              <a:defRPr/>
            </a:pPr>
            <a:r>
              <a:rPr lang="en-US" sz="1400" i="1" dirty="0">
                <a:solidFill>
                  <a:prstClr val="black"/>
                </a:solidFill>
              </a:rPr>
              <a:t>You come with anxieties – the atmosphere was calming</a:t>
            </a:r>
            <a:endParaRPr lang="en-GB" sz="1400" dirty="0">
              <a:solidFill>
                <a:prstClr val="black"/>
              </a:solidFill>
            </a:endParaRPr>
          </a:p>
        </p:txBody>
      </p:sp>
      <p:sp>
        <p:nvSpPr>
          <p:cNvPr id="6" name="Rectangular Callout 5"/>
          <p:cNvSpPr/>
          <p:nvPr/>
        </p:nvSpPr>
        <p:spPr>
          <a:xfrm rot="20525334">
            <a:off x="144931" y="4257672"/>
            <a:ext cx="2629595" cy="1356911"/>
          </a:xfrm>
          <a:prstGeom prst="wedgeRectCallout">
            <a:avLst>
              <a:gd name="adj1" fmla="val -5208"/>
              <a:gd name="adj2" fmla="val 73611"/>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spcBef>
                <a:spcPts val="0"/>
              </a:spcBef>
              <a:spcAft>
                <a:spcPts val="0"/>
              </a:spcAft>
              <a:defRPr/>
            </a:pPr>
            <a:r>
              <a:rPr lang="en-GB" sz="1400" i="1" dirty="0">
                <a:solidFill>
                  <a:prstClr val="black"/>
                </a:solidFill>
              </a:rPr>
              <a:t>Background materials robust and reflective of the reality; design of the activities and time table - remarkable</a:t>
            </a:r>
            <a:endParaRPr lang="en-GB" sz="1400" dirty="0">
              <a:solidFill>
                <a:prstClr val="black"/>
              </a:solidFill>
            </a:endParaRPr>
          </a:p>
        </p:txBody>
      </p:sp>
      <p:sp>
        <p:nvSpPr>
          <p:cNvPr id="7" name="Rounded Rectangular Callout 6"/>
          <p:cNvSpPr/>
          <p:nvPr/>
        </p:nvSpPr>
        <p:spPr>
          <a:xfrm rot="804564">
            <a:off x="6391956" y="1929379"/>
            <a:ext cx="2330472" cy="1512001"/>
          </a:xfrm>
          <a:prstGeom prst="wedgeRoundRectCallout">
            <a:avLst>
              <a:gd name="adj1" fmla="val 926"/>
              <a:gd name="adj2" fmla="val 64063"/>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spcBef>
                <a:spcPts val="0"/>
              </a:spcBef>
              <a:spcAft>
                <a:spcPts val="0"/>
              </a:spcAft>
              <a:defRPr/>
            </a:pPr>
            <a:r>
              <a:rPr lang="en-GB" sz="1400" i="1" dirty="0">
                <a:solidFill>
                  <a:prstClr val="black"/>
                </a:solidFill>
              </a:rPr>
              <a:t>Well organised – detailed – no wasted moment; everything went to time – well-resourced</a:t>
            </a:r>
            <a:endParaRPr lang="en-GB" sz="1400" dirty="0">
              <a:solidFill>
                <a:prstClr val="black"/>
              </a:solidFill>
            </a:endParaRPr>
          </a:p>
        </p:txBody>
      </p:sp>
      <p:sp>
        <p:nvSpPr>
          <p:cNvPr id="9" name="Cloud Callout 8"/>
          <p:cNvSpPr/>
          <p:nvPr/>
        </p:nvSpPr>
        <p:spPr>
          <a:xfrm>
            <a:off x="2895600" y="1143000"/>
            <a:ext cx="3276600" cy="2133600"/>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spcBef>
                <a:spcPts val="0"/>
              </a:spcBef>
              <a:spcAft>
                <a:spcPts val="0"/>
              </a:spcAft>
              <a:defRPr/>
            </a:pPr>
            <a:r>
              <a:rPr lang="en-US" sz="1400" i="1" dirty="0">
                <a:solidFill>
                  <a:prstClr val="black"/>
                </a:solidFill>
              </a:rPr>
              <a:t>Impressed with the material and assessment of competencies, specially how the competencies were spread throughout the course of the assessment </a:t>
            </a:r>
            <a:endParaRPr lang="en-GB" sz="1400" dirty="0">
              <a:solidFill>
                <a:prstClr val="black"/>
              </a:solidFill>
            </a:endParaRPr>
          </a:p>
        </p:txBody>
      </p:sp>
      <p:sp>
        <p:nvSpPr>
          <p:cNvPr id="3" name="Rounded Rectangular Callout 2"/>
          <p:cNvSpPr/>
          <p:nvPr/>
        </p:nvSpPr>
        <p:spPr>
          <a:xfrm>
            <a:off x="3657600" y="4876800"/>
            <a:ext cx="2362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spcBef>
                <a:spcPts val="0"/>
              </a:spcBef>
              <a:spcAft>
                <a:spcPts val="0"/>
              </a:spcAft>
              <a:defRPr/>
            </a:pPr>
            <a:r>
              <a:rPr lang="en-US" sz="1400" i="1" dirty="0">
                <a:solidFill>
                  <a:schemeClr val="dk1"/>
                </a:solidFill>
              </a:rPr>
              <a:t>Appreciated the professionalism and expertise demonstrated during assessment by the Centre Management Team and the Assessors </a:t>
            </a:r>
            <a:endParaRPr lang="en-GB" sz="1400" dirty="0"/>
          </a:p>
        </p:txBody>
      </p:sp>
      <p:sp>
        <p:nvSpPr>
          <p:cNvPr id="8" name="Oval Callout 7"/>
          <p:cNvSpPr/>
          <p:nvPr/>
        </p:nvSpPr>
        <p:spPr>
          <a:xfrm>
            <a:off x="4953000" y="3200400"/>
            <a:ext cx="1676400" cy="1295400"/>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Quality of actors good – real situation, they were able to get into the role </a:t>
            </a:r>
          </a:p>
        </p:txBody>
      </p:sp>
    </p:spTree>
    <p:extLst>
      <p:ext uri="{BB962C8B-B14F-4D97-AF65-F5344CB8AC3E}">
        <p14:creationId xmlns:p14="http://schemas.microsoft.com/office/powerpoint/2010/main" val="2490511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81000" y="1219200"/>
            <a:ext cx="1752600" cy="1295400"/>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lnSpc>
                <a:spcPct val="90000"/>
              </a:lnSpc>
              <a:spcBef>
                <a:spcPts val="1000"/>
              </a:spcBef>
              <a:spcAft>
                <a:spcPts val="0"/>
              </a:spcAft>
            </a:pPr>
            <a:r>
              <a:rPr lang="en-GB" sz="1500" dirty="0">
                <a:solidFill>
                  <a:prstClr val="black"/>
                </a:solidFill>
              </a:rPr>
              <a:t>Pressure is good – close to reality </a:t>
            </a:r>
          </a:p>
        </p:txBody>
      </p:sp>
      <p:sp>
        <p:nvSpPr>
          <p:cNvPr id="3" name="Rounded Rectangular Callout 2"/>
          <p:cNvSpPr/>
          <p:nvPr/>
        </p:nvSpPr>
        <p:spPr>
          <a:xfrm rot="20601125">
            <a:off x="6653235" y="1187699"/>
            <a:ext cx="2133600" cy="1542473"/>
          </a:xfrm>
          <a:prstGeom prst="wedgeRoundRectCallout">
            <a:avLst/>
          </a:prstGeom>
          <a:solidFill>
            <a:srgbClr val="EDEB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lnSpc>
                <a:spcPct val="90000"/>
              </a:lnSpc>
              <a:spcBef>
                <a:spcPts val="1000"/>
              </a:spcBef>
              <a:spcAft>
                <a:spcPts val="0"/>
              </a:spcAft>
            </a:pPr>
            <a:r>
              <a:rPr lang="en-GB" sz="1400" dirty="0">
                <a:solidFill>
                  <a:prstClr val="black"/>
                </a:solidFill>
              </a:rPr>
              <a:t>Positive step for my professional development – chance to engage with areas beyond current mandate </a:t>
            </a:r>
          </a:p>
        </p:txBody>
      </p:sp>
      <p:sp>
        <p:nvSpPr>
          <p:cNvPr id="4" name="Rectangular Callout 3"/>
          <p:cNvSpPr/>
          <p:nvPr/>
        </p:nvSpPr>
        <p:spPr>
          <a:xfrm rot="974880">
            <a:off x="2550491" y="1241289"/>
            <a:ext cx="2025338" cy="1635033"/>
          </a:xfrm>
          <a:prstGeom prst="wedge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prstClr val="black"/>
                </a:solidFill>
              </a:rPr>
              <a:t>Challenged me to dig deeper and reflect more constructively on my strengths and weaknesses as revealed through the RCAC assessment</a:t>
            </a:r>
            <a:endParaRPr lang="en-GB" sz="1400" dirty="0"/>
          </a:p>
        </p:txBody>
      </p:sp>
      <p:sp>
        <p:nvSpPr>
          <p:cNvPr id="5" name="Oval Callout 4"/>
          <p:cNvSpPr/>
          <p:nvPr/>
        </p:nvSpPr>
        <p:spPr>
          <a:xfrm>
            <a:off x="6248400" y="3505200"/>
            <a:ext cx="2438400" cy="19858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lnSpc>
                <a:spcPct val="90000"/>
              </a:lnSpc>
              <a:spcBef>
                <a:spcPts val="1000"/>
              </a:spcBef>
              <a:spcAft>
                <a:spcPts val="0"/>
              </a:spcAft>
            </a:pPr>
            <a:r>
              <a:rPr lang="en-GB" sz="1400" dirty="0">
                <a:solidFill>
                  <a:prstClr val="black"/>
                </a:solidFill>
              </a:rPr>
              <a:t>Well put together; process is inter-linked woven with the crisis situations; balance between the short-term and long-terms issues about right </a:t>
            </a:r>
          </a:p>
        </p:txBody>
      </p:sp>
      <p:sp>
        <p:nvSpPr>
          <p:cNvPr id="6" name="Rounded Rectangular Callout 5"/>
          <p:cNvSpPr/>
          <p:nvPr/>
        </p:nvSpPr>
        <p:spPr>
          <a:xfrm>
            <a:off x="685800" y="3276600"/>
            <a:ext cx="1905000" cy="1524000"/>
          </a:xfrm>
          <a:prstGeom prst="wedgeRoundRectCallout">
            <a:avLst>
              <a:gd name="adj1" fmla="val 5797"/>
              <a:gd name="adj2" fmla="val 86765"/>
              <a:gd name="adj3" fmla="val 16667"/>
            </a:avLst>
          </a:prstGeom>
          <a:solidFill>
            <a:srgbClr val="E9E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lnSpc>
                <a:spcPct val="90000"/>
              </a:lnSpc>
              <a:spcBef>
                <a:spcPts val="1000"/>
              </a:spcBef>
              <a:spcAft>
                <a:spcPts val="0"/>
              </a:spcAft>
            </a:pPr>
            <a:r>
              <a:rPr lang="en-GB" sz="1400" dirty="0">
                <a:solidFill>
                  <a:prstClr val="black"/>
                </a:solidFill>
              </a:rPr>
              <a:t>Empowered me to briefly disengage with my Agency and think outside of the box … looking through a different lens…</a:t>
            </a:r>
          </a:p>
        </p:txBody>
      </p:sp>
      <p:sp>
        <p:nvSpPr>
          <p:cNvPr id="7" name="Rectangular Callout 6"/>
          <p:cNvSpPr/>
          <p:nvPr/>
        </p:nvSpPr>
        <p:spPr>
          <a:xfrm rot="20298900">
            <a:off x="3095310" y="4051450"/>
            <a:ext cx="2057400" cy="1495540"/>
          </a:xfrm>
          <a:prstGeom prst="wedgeRectCallou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lnSpc>
                <a:spcPct val="90000"/>
              </a:lnSpc>
              <a:spcBef>
                <a:spcPts val="1000"/>
              </a:spcBef>
              <a:spcAft>
                <a:spcPts val="0"/>
              </a:spcAft>
            </a:pPr>
            <a:r>
              <a:rPr lang="en-GB" sz="1400" i="1" dirty="0">
                <a:solidFill>
                  <a:prstClr val="black"/>
                </a:solidFill>
              </a:rPr>
              <a:t>Provided me with very insightful observations about my competencies and offered very helpful suggestions for further development</a:t>
            </a:r>
            <a:endParaRPr lang="en-GB" sz="1400" dirty="0">
              <a:solidFill>
                <a:prstClr val="black"/>
              </a:solidFill>
            </a:endParaRPr>
          </a:p>
        </p:txBody>
      </p:sp>
      <p:sp>
        <p:nvSpPr>
          <p:cNvPr id="9" name="Cloud Callout 8"/>
          <p:cNvSpPr/>
          <p:nvPr/>
        </p:nvSpPr>
        <p:spPr>
          <a:xfrm>
            <a:off x="4724400" y="1905000"/>
            <a:ext cx="1752600" cy="1371600"/>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lnSpc>
                <a:spcPct val="90000"/>
              </a:lnSpc>
              <a:spcBef>
                <a:spcPts val="1000"/>
              </a:spcBef>
              <a:spcAft>
                <a:spcPts val="0"/>
              </a:spcAft>
            </a:pPr>
            <a:r>
              <a:rPr lang="en-GB" sz="1400" b="1" i="1" dirty="0">
                <a:solidFill>
                  <a:prstClr val="black"/>
                </a:solidFill>
              </a:rPr>
              <a:t>Exceptional self-learning experience </a:t>
            </a:r>
            <a:endParaRPr lang="en-GB" sz="1400" b="1" dirty="0">
              <a:solidFill>
                <a:prstClr val="black"/>
              </a:solidFill>
            </a:endParaRPr>
          </a:p>
        </p:txBody>
      </p:sp>
      <p:sp>
        <p:nvSpPr>
          <p:cNvPr id="11" name="Title 1"/>
          <p:cNvSpPr txBox="1">
            <a:spLocks/>
          </p:cNvSpPr>
          <p:nvPr/>
        </p:nvSpPr>
        <p:spPr>
          <a:xfrm>
            <a:off x="628650" y="365127"/>
            <a:ext cx="7886700" cy="798655"/>
          </a:xfrm>
          <a:prstGeom prst="rect">
            <a:avLst/>
          </a:prstGeom>
        </p:spPr>
        <p:txBody>
          <a:bodyPr>
            <a:normAutofit/>
          </a:bodyPr>
          <a:lstStyle>
            <a:lvl1pPr algn="l" defTabSz="914400" rtl="0" eaLnBrk="1" latinLnBrk="0" hangingPunct="1">
              <a:lnSpc>
                <a:spcPct val="90000"/>
              </a:lnSpc>
              <a:spcBef>
                <a:spcPct val="0"/>
              </a:spcBef>
              <a:buNone/>
              <a:defRPr lang="en-US" sz="2800" b="1" kern="1200" dirty="0">
                <a:solidFill>
                  <a:srgbClr val="003399"/>
                </a:solidFill>
                <a:latin typeface="Segoe UI" panose="020B0502040204020203" pitchFamily="34" charset="0"/>
                <a:ea typeface="+mn-ea"/>
                <a:cs typeface="Segoe UI" panose="020B0502040204020203" pitchFamily="34" charset="0"/>
              </a:defRPr>
            </a:lvl1pPr>
          </a:lstStyle>
          <a:p>
            <a:pPr fontAlgn="auto">
              <a:spcAft>
                <a:spcPts val="0"/>
              </a:spcAft>
            </a:pPr>
            <a:r>
              <a:rPr lang="en-GB" dirty="0"/>
              <a:t>Experience of the Assessment Centre </a:t>
            </a:r>
          </a:p>
        </p:txBody>
      </p:sp>
    </p:spTree>
    <p:extLst>
      <p:ext uri="{BB962C8B-B14F-4D97-AF65-F5344CB8AC3E}">
        <p14:creationId xmlns:p14="http://schemas.microsoft.com/office/powerpoint/2010/main" val="137044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Food for Thought…..</a:t>
            </a:r>
          </a:p>
        </p:txBody>
      </p:sp>
      <p:sp>
        <p:nvSpPr>
          <p:cNvPr id="3" name="Flowchart: Process 2"/>
          <p:cNvSpPr/>
          <p:nvPr/>
        </p:nvSpPr>
        <p:spPr>
          <a:xfrm rot="21050574">
            <a:off x="692532" y="1539667"/>
            <a:ext cx="2209800" cy="1219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For those of us who do not have  development experience – it is hard for us</a:t>
            </a:r>
          </a:p>
        </p:txBody>
      </p:sp>
      <p:sp>
        <p:nvSpPr>
          <p:cNvPr id="4" name="Flowchart: Process 3"/>
          <p:cNvSpPr/>
          <p:nvPr/>
        </p:nvSpPr>
        <p:spPr>
          <a:xfrm>
            <a:off x="6248400" y="4572000"/>
            <a:ext cx="1676400" cy="99060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Are tests used for triangulation? Could be more explicit</a:t>
            </a:r>
          </a:p>
        </p:txBody>
      </p:sp>
      <p:sp>
        <p:nvSpPr>
          <p:cNvPr id="6" name="Flowchart: Process 5"/>
          <p:cNvSpPr/>
          <p:nvPr/>
        </p:nvSpPr>
        <p:spPr>
          <a:xfrm rot="20646189">
            <a:off x="3458241" y="3026997"/>
            <a:ext cx="1716426" cy="143681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Need more focus on donor relations, coaching and staff development  </a:t>
            </a:r>
          </a:p>
        </p:txBody>
      </p:sp>
      <p:sp>
        <p:nvSpPr>
          <p:cNvPr id="7" name="Flowchart: Process 6"/>
          <p:cNvSpPr/>
          <p:nvPr/>
        </p:nvSpPr>
        <p:spPr>
          <a:xfrm rot="761975">
            <a:off x="3429000" y="1371600"/>
            <a:ext cx="1524000" cy="990600"/>
          </a:xfrm>
          <a:prstGeom prst="flowChartProcess">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Need to use computer for the written briefings</a:t>
            </a:r>
          </a:p>
        </p:txBody>
      </p:sp>
      <p:sp>
        <p:nvSpPr>
          <p:cNvPr id="8" name="Flowchart: Process 7"/>
          <p:cNvSpPr/>
          <p:nvPr/>
        </p:nvSpPr>
        <p:spPr>
          <a:xfrm rot="734631">
            <a:off x="6409707" y="2689173"/>
            <a:ext cx="1752600" cy="990600"/>
          </a:xfrm>
          <a:prstGeom prst="flowChartProcess">
            <a:avLst/>
          </a:prstGeom>
          <a:solidFill>
            <a:srgbClr val="4BE5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All agencies should provide coaching</a:t>
            </a:r>
          </a:p>
        </p:txBody>
      </p:sp>
      <p:sp>
        <p:nvSpPr>
          <p:cNvPr id="9" name="Flowchart: Process 8"/>
          <p:cNvSpPr/>
          <p:nvPr/>
        </p:nvSpPr>
        <p:spPr>
          <a:xfrm rot="20910026">
            <a:off x="5426520" y="1039406"/>
            <a:ext cx="2133600" cy="1143000"/>
          </a:xfrm>
          <a:prstGeom prst="flowChartProcess">
            <a:avLst/>
          </a:prstGeom>
          <a:solidFill>
            <a:srgbClr val="2B5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UNDP should not send quantity of reading material -  this is overwhelming</a:t>
            </a:r>
          </a:p>
        </p:txBody>
      </p:sp>
      <p:sp>
        <p:nvSpPr>
          <p:cNvPr id="10" name="Flowchart: Process 9"/>
          <p:cNvSpPr/>
          <p:nvPr/>
        </p:nvSpPr>
        <p:spPr>
          <a:xfrm rot="709591">
            <a:off x="940212" y="4626376"/>
            <a:ext cx="2895600" cy="1295400"/>
          </a:xfrm>
          <a:prstGeom prst="flowChart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Crisis &amp; Human Rights issues could be difficult to react to if you’ve not had prior exposure</a:t>
            </a:r>
          </a:p>
        </p:txBody>
      </p:sp>
    </p:spTree>
    <p:extLst>
      <p:ext uri="{BB962C8B-B14F-4D97-AF65-F5344CB8AC3E}">
        <p14:creationId xmlns:p14="http://schemas.microsoft.com/office/powerpoint/2010/main" val="3273062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Gender Journey</a:t>
            </a:r>
            <a:endParaRPr lang="en-GB" dirty="0"/>
          </a:p>
        </p:txBody>
      </p:sp>
      <p:sp>
        <p:nvSpPr>
          <p:cNvPr id="3" name="Content Placeholder 2"/>
          <p:cNvSpPr>
            <a:spLocks noGrp="1"/>
          </p:cNvSpPr>
          <p:nvPr>
            <p:ph idx="1"/>
          </p:nvPr>
        </p:nvSpPr>
        <p:spPr>
          <a:xfrm>
            <a:off x="609600" y="1600200"/>
            <a:ext cx="7886700" cy="4114800"/>
          </a:xfrm>
        </p:spPr>
        <p:txBody>
          <a:bodyPr/>
          <a:lstStyle/>
          <a:p>
            <a:r>
              <a:rPr lang="en-US" dirty="0"/>
              <a:t>We have struggled to get sufficient women nominated across agencies for assessment</a:t>
            </a:r>
          </a:p>
          <a:p>
            <a:r>
              <a:rPr lang="en-US" dirty="0"/>
              <a:t>Our solution was to prioritize a “women only” assessment and those with language skills we were light on ( Arabic for example) </a:t>
            </a:r>
          </a:p>
          <a:p>
            <a:pPr marL="0" indent="0">
              <a:buNone/>
            </a:pPr>
            <a:endParaRPr lang="en-GB" dirty="0"/>
          </a:p>
        </p:txBody>
      </p:sp>
      <p:pic>
        <p:nvPicPr>
          <p:cNvPr id="4" name="Picture 3"/>
          <p:cNvPicPr>
            <a:picLocks noChangeAspect="1"/>
          </p:cNvPicPr>
          <p:nvPr/>
        </p:nvPicPr>
        <p:blipFill>
          <a:blip r:embed="rId2"/>
          <a:stretch>
            <a:fillRect/>
          </a:stretch>
        </p:blipFill>
        <p:spPr>
          <a:xfrm>
            <a:off x="7448549" y="5105400"/>
            <a:ext cx="1066800" cy="1034596"/>
          </a:xfrm>
          <a:prstGeom prst="rect">
            <a:avLst/>
          </a:prstGeom>
        </p:spPr>
      </p:pic>
    </p:spTree>
    <p:extLst>
      <p:ext uri="{BB962C8B-B14F-4D97-AF65-F5344CB8AC3E}">
        <p14:creationId xmlns:p14="http://schemas.microsoft.com/office/powerpoint/2010/main" val="2833250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Gender Journey</a:t>
            </a:r>
            <a:endParaRPr lang="en-GB" dirty="0"/>
          </a:p>
        </p:txBody>
      </p:sp>
      <p:sp>
        <p:nvSpPr>
          <p:cNvPr id="4" name="Rectangle 2"/>
          <p:cNvSpPr>
            <a:spLocks noChangeArrowheads="1"/>
          </p:cNvSpPr>
          <p:nvPr/>
        </p:nvSpPr>
        <p:spPr bwMode="auto">
          <a:xfrm>
            <a:off x="144780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 </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515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8001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81000" y="5943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mbria" panose="02040503050406030204" pitchFamily="18" charset="0"/>
              </a:rPr>
              <a:t>* As of 14 November 2016   </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198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Gender &amp; Diversity Journey</a:t>
            </a:r>
          </a:p>
        </p:txBody>
      </p:sp>
      <p:graphicFrame>
        <p:nvGraphicFramePr>
          <p:cNvPr id="4" name="Table 3"/>
          <p:cNvGraphicFramePr>
            <a:graphicFrameLocks noGrp="1"/>
          </p:cNvGraphicFramePr>
          <p:nvPr>
            <p:extLst>
              <p:ext uri="{D42A27DB-BD31-4B8C-83A1-F6EECF244321}">
                <p14:modId xmlns:p14="http://schemas.microsoft.com/office/powerpoint/2010/main" val="374540695"/>
              </p:ext>
            </p:extLst>
          </p:nvPr>
        </p:nvGraphicFramePr>
        <p:xfrm>
          <a:off x="457200" y="2106802"/>
          <a:ext cx="8229599" cy="3061355"/>
        </p:xfrm>
        <a:graphic>
          <a:graphicData uri="http://schemas.openxmlformats.org/drawingml/2006/table">
            <a:tbl>
              <a:tblPr firstRow="1" bandRow="1">
                <a:tableStyleId>{5C22544A-7EE6-4342-B048-85BDC9FD1C3A}</a:tableStyleId>
              </a:tblPr>
              <a:tblGrid>
                <a:gridCol w="854016">
                  <a:extLst>
                    <a:ext uri="{9D8B030D-6E8A-4147-A177-3AD203B41FA5}">
                      <a16:colId xmlns:a16="http://schemas.microsoft.com/office/drawing/2014/main" val="20000"/>
                    </a:ext>
                  </a:extLst>
                </a:gridCol>
                <a:gridCol w="1127184">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685799">
                  <a:extLst>
                    <a:ext uri="{9D8B030D-6E8A-4147-A177-3AD203B41FA5}">
                      <a16:colId xmlns:a16="http://schemas.microsoft.com/office/drawing/2014/main" val="20007"/>
                    </a:ext>
                  </a:extLst>
                </a:gridCol>
              </a:tblGrid>
              <a:tr h="381000">
                <a:tc>
                  <a:txBody>
                    <a:bodyPr/>
                    <a:lstStyle/>
                    <a:p>
                      <a:endParaRPr lang="en-GB" sz="1600" dirty="0"/>
                    </a:p>
                  </a:txBody>
                  <a:tcPr/>
                </a:tc>
                <a:tc gridSpan="2">
                  <a:txBody>
                    <a:bodyPr/>
                    <a:lstStyle/>
                    <a:p>
                      <a:pPr algn="ctr"/>
                      <a:r>
                        <a:rPr lang="en-GB" sz="1600" dirty="0">
                          <a:solidFill>
                            <a:schemeClr val="tx1"/>
                          </a:solidFill>
                        </a:rPr>
                        <a:t>North</a:t>
                      </a:r>
                    </a:p>
                  </a:txBody>
                  <a:tcPr/>
                </a:tc>
                <a:tc hMerge="1">
                  <a:txBody>
                    <a:bodyPr/>
                    <a:lstStyle/>
                    <a:p>
                      <a:endParaRPr lang="en-GB" dirty="0"/>
                    </a:p>
                  </a:txBody>
                  <a:tcPr/>
                </a:tc>
                <a:tc gridSpan="2">
                  <a:txBody>
                    <a:bodyPr/>
                    <a:lstStyle/>
                    <a:p>
                      <a:pPr algn="ctr"/>
                      <a:r>
                        <a:rPr lang="en-GB" sz="1600" dirty="0">
                          <a:solidFill>
                            <a:schemeClr val="tx1"/>
                          </a:solidFill>
                        </a:rPr>
                        <a:t>South</a:t>
                      </a:r>
                    </a:p>
                  </a:txBody>
                  <a:tcPr/>
                </a:tc>
                <a:tc hMerge="1">
                  <a:txBody>
                    <a:bodyPr/>
                    <a:lstStyle/>
                    <a:p>
                      <a:endParaRPr lang="en-GB" dirty="0"/>
                    </a:p>
                  </a:txBody>
                  <a:tcPr/>
                </a:tc>
                <a:tc gridSpan="3">
                  <a:txBody>
                    <a:bodyPr/>
                    <a:lstStyle/>
                    <a:p>
                      <a:pPr algn="ctr"/>
                      <a:r>
                        <a:rPr lang="en-GB" sz="1600" dirty="0">
                          <a:solidFill>
                            <a:schemeClr val="tx1"/>
                          </a:solidFill>
                        </a:rPr>
                        <a:t>Total – 3 Years</a:t>
                      </a:r>
                    </a:p>
                  </a:txBody>
                  <a:tcPr>
                    <a:solidFill>
                      <a:schemeClr val="accent2">
                        <a:lumMod val="40000"/>
                        <a:lumOff val="60000"/>
                      </a:schemeClr>
                    </a:solidFill>
                  </a:tcPr>
                </a:tc>
                <a:tc hMerge="1">
                  <a:txBody>
                    <a:bodyPr/>
                    <a:lstStyle/>
                    <a:p>
                      <a:pPr algn="ctr"/>
                      <a:endParaRPr lang="en-GB" dirty="0"/>
                    </a:p>
                  </a:txBody>
                  <a:tcPr/>
                </a:tc>
                <a:tc hMerge="1">
                  <a:txBody>
                    <a:bodyPr/>
                    <a:lstStyle/>
                    <a:p>
                      <a:endParaRPr lang="en-GB"/>
                    </a:p>
                  </a:txBody>
                  <a:tcPr/>
                </a:tc>
                <a:extLst>
                  <a:ext uri="{0D108BD9-81ED-4DB2-BD59-A6C34878D82A}">
                    <a16:rowId xmlns:a16="http://schemas.microsoft.com/office/drawing/2014/main" val="10000"/>
                  </a:ext>
                </a:extLst>
              </a:tr>
              <a:tr h="687830">
                <a:tc>
                  <a:txBody>
                    <a:bodyPr/>
                    <a:lstStyle/>
                    <a:p>
                      <a:r>
                        <a:rPr lang="en-GB" sz="1600" dirty="0"/>
                        <a:t>Year</a:t>
                      </a:r>
                    </a:p>
                  </a:txBody>
                  <a:tcPr/>
                </a:tc>
                <a:tc>
                  <a:txBody>
                    <a:bodyPr/>
                    <a:lstStyle/>
                    <a:p>
                      <a:r>
                        <a:rPr lang="en-GB" sz="1600" dirty="0"/>
                        <a:t>Male</a:t>
                      </a:r>
                    </a:p>
                  </a:txBody>
                  <a:tcPr/>
                </a:tc>
                <a:tc>
                  <a:txBody>
                    <a:bodyPr/>
                    <a:lstStyle/>
                    <a:p>
                      <a:r>
                        <a:rPr lang="en-GB" sz="1600" dirty="0"/>
                        <a:t>Female</a:t>
                      </a:r>
                    </a:p>
                  </a:txBody>
                  <a:tcPr/>
                </a:tc>
                <a:tc>
                  <a:txBody>
                    <a:bodyPr/>
                    <a:lstStyle/>
                    <a:p>
                      <a:r>
                        <a:rPr lang="en-GB" sz="1600" dirty="0"/>
                        <a:t>Male</a:t>
                      </a:r>
                    </a:p>
                  </a:txBody>
                  <a:tcPr/>
                </a:tc>
                <a:tc>
                  <a:txBody>
                    <a:bodyPr/>
                    <a:lstStyle/>
                    <a:p>
                      <a:r>
                        <a:rPr lang="en-GB" sz="1600" dirty="0"/>
                        <a:t>Female</a:t>
                      </a:r>
                    </a:p>
                  </a:txBody>
                  <a:tcPr/>
                </a:tc>
                <a:tc>
                  <a:txBody>
                    <a:bodyPr/>
                    <a:lstStyle/>
                    <a:p>
                      <a:r>
                        <a:rPr lang="en-GB" sz="1600" dirty="0"/>
                        <a:t>Male</a:t>
                      </a:r>
                    </a:p>
                  </a:txBody>
                  <a:tcPr>
                    <a:solidFill>
                      <a:schemeClr val="accent2">
                        <a:lumMod val="40000"/>
                        <a:lumOff val="60000"/>
                      </a:schemeClr>
                    </a:solidFill>
                  </a:tcPr>
                </a:tc>
                <a:tc>
                  <a:txBody>
                    <a:bodyPr/>
                    <a:lstStyle/>
                    <a:p>
                      <a:r>
                        <a:rPr lang="en-GB" sz="1600" dirty="0"/>
                        <a:t>Female</a:t>
                      </a:r>
                    </a:p>
                  </a:txBody>
                  <a:tcPr>
                    <a:solidFill>
                      <a:schemeClr val="accent2">
                        <a:lumMod val="40000"/>
                        <a:lumOff val="60000"/>
                      </a:schemeClr>
                    </a:solidFill>
                  </a:tcPr>
                </a:tc>
                <a:tc>
                  <a:txBody>
                    <a:bodyPr/>
                    <a:lstStyle/>
                    <a:p>
                      <a:r>
                        <a:rPr lang="en-GB" sz="1600" dirty="0"/>
                        <a:t>M+F</a:t>
                      </a:r>
                    </a:p>
                  </a:txBody>
                  <a:tcPr>
                    <a:solidFill>
                      <a:schemeClr val="accent2">
                        <a:lumMod val="40000"/>
                        <a:lumOff val="60000"/>
                      </a:schemeClr>
                    </a:solidFill>
                  </a:tcPr>
                </a:tc>
                <a:extLst>
                  <a:ext uri="{0D108BD9-81ED-4DB2-BD59-A6C34878D82A}">
                    <a16:rowId xmlns:a16="http://schemas.microsoft.com/office/drawing/2014/main" val="10001"/>
                  </a:ext>
                </a:extLst>
              </a:tr>
              <a:tr h="398505">
                <a:tc>
                  <a:txBody>
                    <a:bodyPr/>
                    <a:lstStyle/>
                    <a:p>
                      <a:r>
                        <a:rPr lang="en-GB" sz="1600" dirty="0"/>
                        <a:t>2014</a:t>
                      </a:r>
                    </a:p>
                  </a:txBody>
                  <a:tcPr/>
                </a:tc>
                <a:tc>
                  <a:txBody>
                    <a:bodyPr/>
                    <a:lstStyle/>
                    <a:p>
                      <a:r>
                        <a:rPr lang="en-GB" sz="1600" dirty="0"/>
                        <a:t>20 (40%)</a:t>
                      </a:r>
                    </a:p>
                  </a:txBody>
                  <a:tcPr/>
                </a:tc>
                <a:tc>
                  <a:txBody>
                    <a:bodyPr/>
                    <a:lstStyle/>
                    <a:p>
                      <a:r>
                        <a:rPr lang="en-GB" sz="1600" dirty="0"/>
                        <a:t>4 (8%)</a:t>
                      </a:r>
                    </a:p>
                  </a:txBody>
                  <a:tcPr/>
                </a:tc>
                <a:tc>
                  <a:txBody>
                    <a:bodyPr/>
                    <a:lstStyle/>
                    <a:p>
                      <a:r>
                        <a:rPr lang="en-GB" sz="1600" dirty="0"/>
                        <a:t>13 (26%)</a:t>
                      </a:r>
                    </a:p>
                  </a:txBody>
                  <a:tcPr/>
                </a:tc>
                <a:tc>
                  <a:txBody>
                    <a:bodyPr/>
                    <a:lstStyle/>
                    <a:p>
                      <a:r>
                        <a:rPr lang="en-GB" sz="1600" dirty="0"/>
                        <a:t>13 (26%)</a:t>
                      </a:r>
                    </a:p>
                  </a:txBody>
                  <a:tcPr/>
                </a:tc>
                <a:tc>
                  <a:txBody>
                    <a:bodyPr/>
                    <a:lstStyle/>
                    <a:p>
                      <a:r>
                        <a:rPr lang="en-GB" sz="1600" dirty="0"/>
                        <a:t>33 (66%)</a:t>
                      </a:r>
                    </a:p>
                  </a:txBody>
                  <a:tcPr>
                    <a:solidFill>
                      <a:schemeClr val="accent2">
                        <a:lumMod val="40000"/>
                        <a:lumOff val="60000"/>
                      </a:schemeClr>
                    </a:solidFill>
                  </a:tcPr>
                </a:tc>
                <a:tc>
                  <a:txBody>
                    <a:bodyPr/>
                    <a:lstStyle/>
                    <a:p>
                      <a:r>
                        <a:rPr lang="en-GB" sz="1600" dirty="0"/>
                        <a:t>17 (34%)</a:t>
                      </a:r>
                    </a:p>
                  </a:txBody>
                  <a:tcPr>
                    <a:solidFill>
                      <a:schemeClr val="accent2">
                        <a:lumMod val="40000"/>
                        <a:lumOff val="60000"/>
                      </a:schemeClr>
                    </a:solidFill>
                  </a:tcPr>
                </a:tc>
                <a:tc>
                  <a:txBody>
                    <a:bodyPr/>
                    <a:lstStyle/>
                    <a:p>
                      <a:r>
                        <a:rPr lang="en-GB" sz="1600" dirty="0"/>
                        <a:t>50</a:t>
                      </a:r>
                    </a:p>
                  </a:txBody>
                  <a:tcPr>
                    <a:solidFill>
                      <a:schemeClr val="accent2">
                        <a:lumMod val="40000"/>
                        <a:lumOff val="60000"/>
                      </a:schemeClr>
                    </a:solidFill>
                  </a:tcPr>
                </a:tc>
                <a:extLst>
                  <a:ext uri="{0D108BD9-81ED-4DB2-BD59-A6C34878D82A}">
                    <a16:rowId xmlns:a16="http://schemas.microsoft.com/office/drawing/2014/main" val="10002"/>
                  </a:ext>
                </a:extLst>
              </a:tr>
              <a:tr h="398505">
                <a:tc>
                  <a:txBody>
                    <a:bodyPr/>
                    <a:lstStyle/>
                    <a:p>
                      <a:r>
                        <a:rPr lang="en-GB" sz="1600" dirty="0"/>
                        <a:t>2015</a:t>
                      </a:r>
                    </a:p>
                  </a:txBody>
                  <a:tcPr/>
                </a:tc>
                <a:tc>
                  <a:txBody>
                    <a:bodyPr/>
                    <a:lstStyle/>
                    <a:p>
                      <a:r>
                        <a:rPr lang="en-GB" sz="1600" dirty="0"/>
                        <a:t>6 (14%)</a:t>
                      </a:r>
                    </a:p>
                  </a:txBody>
                  <a:tcPr/>
                </a:tc>
                <a:tc>
                  <a:txBody>
                    <a:bodyPr/>
                    <a:lstStyle/>
                    <a:p>
                      <a:r>
                        <a:rPr lang="en-GB" sz="1600" dirty="0"/>
                        <a:t>14 (33%)</a:t>
                      </a:r>
                    </a:p>
                  </a:txBody>
                  <a:tcPr/>
                </a:tc>
                <a:tc>
                  <a:txBody>
                    <a:bodyPr/>
                    <a:lstStyle/>
                    <a:p>
                      <a:r>
                        <a:rPr lang="en-GB" sz="1600" dirty="0"/>
                        <a:t>12 (29%)</a:t>
                      </a:r>
                    </a:p>
                  </a:txBody>
                  <a:tcPr/>
                </a:tc>
                <a:tc>
                  <a:txBody>
                    <a:bodyPr/>
                    <a:lstStyle/>
                    <a:p>
                      <a:r>
                        <a:rPr lang="en-GB" sz="1600" dirty="0"/>
                        <a:t>10 (24%)</a:t>
                      </a:r>
                    </a:p>
                  </a:txBody>
                  <a:tcPr/>
                </a:tc>
                <a:tc>
                  <a:txBody>
                    <a:bodyPr/>
                    <a:lstStyle/>
                    <a:p>
                      <a:r>
                        <a:rPr lang="en-GB" sz="1600" dirty="0"/>
                        <a:t>18 (43%)</a:t>
                      </a:r>
                    </a:p>
                  </a:txBody>
                  <a:tcPr>
                    <a:solidFill>
                      <a:schemeClr val="accent2">
                        <a:lumMod val="40000"/>
                        <a:lumOff val="60000"/>
                      </a:schemeClr>
                    </a:solidFill>
                  </a:tcPr>
                </a:tc>
                <a:tc>
                  <a:txBody>
                    <a:bodyPr/>
                    <a:lstStyle/>
                    <a:p>
                      <a:r>
                        <a:rPr lang="en-GB" sz="1600" dirty="0"/>
                        <a:t>24 (57%)</a:t>
                      </a:r>
                    </a:p>
                  </a:txBody>
                  <a:tcPr>
                    <a:solidFill>
                      <a:schemeClr val="accent2">
                        <a:lumMod val="40000"/>
                        <a:lumOff val="60000"/>
                      </a:schemeClr>
                    </a:solidFill>
                  </a:tcPr>
                </a:tc>
                <a:tc>
                  <a:txBody>
                    <a:bodyPr/>
                    <a:lstStyle/>
                    <a:p>
                      <a:r>
                        <a:rPr lang="en-GB" sz="1600" dirty="0"/>
                        <a:t>42</a:t>
                      </a:r>
                    </a:p>
                  </a:txBody>
                  <a:tcPr>
                    <a:solidFill>
                      <a:schemeClr val="accent2">
                        <a:lumMod val="40000"/>
                        <a:lumOff val="60000"/>
                      </a:schemeClr>
                    </a:solidFill>
                  </a:tcPr>
                </a:tc>
                <a:extLst>
                  <a:ext uri="{0D108BD9-81ED-4DB2-BD59-A6C34878D82A}">
                    <a16:rowId xmlns:a16="http://schemas.microsoft.com/office/drawing/2014/main" val="10003"/>
                  </a:ext>
                </a:extLst>
              </a:tr>
              <a:tr h="398505">
                <a:tc>
                  <a:txBody>
                    <a:bodyPr/>
                    <a:lstStyle/>
                    <a:p>
                      <a:r>
                        <a:rPr lang="en-GB" sz="1600" dirty="0"/>
                        <a:t>2016</a:t>
                      </a:r>
                    </a:p>
                  </a:txBody>
                  <a:tcPr/>
                </a:tc>
                <a:tc>
                  <a:txBody>
                    <a:bodyPr/>
                    <a:lstStyle/>
                    <a:p>
                      <a:r>
                        <a:rPr lang="en-GB" sz="1600" dirty="0"/>
                        <a:t>13 (21%)</a:t>
                      </a:r>
                    </a:p>
                  </a:txBody>
                  <a:tcPr/>
                </a:tc>
                <a:tc>
                  <a:txBody>
                    <a:bodyPr/>
                    <a:lstStyle/>
                    <a:p>
                      <a:r>
                        <a:rPr lang="en-GB" sz="1600" dirty="0"/>
                        <a:t>18 (29%)</a:t>
                      </a:r>
                    </a:p>
                  </a:txBody>
                  <a:tcPr/>
                </a:tc>
                <a:tc>
                  <a:txBody>
                    <a:bodyPr/>
                    <a:lstStyle/>
                    <a:p>
                      <a:r>
                        <a:rPr lang="en-GB" sz="1600" dirty="0"/>
                        <a:t>15(24%)</a:t>
                      </a:r>
                    </a:p>
                  </a:txBody>
                  <a:tcPr/>
                </a:tc>
                <a:tc>
                  <a:txBody>
                    <a:bodyPr/>
                    <a:lstStyle/>
                    <a:p>
                      <a:r>
                        <a:rPr lang="en-GB" sz="1600" dirty="0"/>
                        <a:t>16 (26%)</a:t>
                      </a:r>
                    </a:p>
                  </a:txBody>
                  <a:tcPr/>
                </a:tc>
                <a:tc>
                  <a:txBody>
                    <a:bodyPr/>
                    <a:lstStyle/>
                    <a:p>
                      <a:r>
                        <a:rPr lang="en-GB" sz="1600" dirty="0"/>
                        <a:t>28 (45%)</a:t>
                      </a:r>
                    </a:p>
                  </a:txBody>
                  <a:tcPr>
                    <a:solidFill>
                      <a:schemeClr val="accent2">
                        <a:lumMod val="40000"/>
                        <a:lumOff val="60000"/>
                      </a:schemeClr>
                    </a:solidFill>
                  </a:tcPr>
                </a:tc>
                <a:tc>
                  <a:txBody>
                    <a:bodyPr/>
                    <a:lstStyle/>
                    <a:p>
                      <a:r>
                        <a:rPr lang="en-GB" sz="1600" dirty="0"/>
                        <a:t>34 (55%)</a:t>
                      </a:r>
                    </a:p>
                  </a:txBody>
                  <a:tcPr>
                    <a:solidFill>
                      <a:schemeClr val="accent2">
                        <a:lumMod val="40000"/>
                        <a:lumOff val="60000"/>
                      </a:schemeClr>
                    </a:solidFill>
                  </a:tcPr>
                </a:tc>
                <a:tc>
                  <a:txBody>
                    <a:bodyPr/>
                    <a:lstStyle/>
                    <a:p>
                      <a:r>
                        <a:rPr lang="en-GB" sz="1600" dirty="0"/>
                        <a:t>62</a:t>
                      </a:r>
                    </a:p>
                  </a:txBody>
                  <a:tcPr>
                    <a:solidFill>
                      <a:schemeClr val="accent2">
                        <a:lumMod val="40000"/>
                        <a:lumOff val="60000"/>
                      </a:schemeClr>
                    </a:solidFill>
                  </a:tcPr>
                </a:tc>
                <a:extLst>
                  <a:ext uri="{0D108BD9-81ED-4DB2-BD59-A6C34878D82A}">
                    <a16:rowId xmlns:a16="http://schemas.microsoft.com/office/drawing/2014/main" val="10004"/>
                  </a:ext>
                </a:extLst>
              </a:tr>
              <a:tr h="398505">
                <a:tc gridSpan="8">
                  <a:txBody>
                    <a:bodyPr/>
                    <a:lstStyle/>
                    <a:p>
                      <a:endParaRPr lang="en-GB" sz="1600" dirty="0"/>
                    </a:p>
                  </a:txBody>
                  <a:tcPr>
                    <a:solidFill>
                      <a:schemeClr val="bg1"/>
                    </a:solidFill>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extLst>
                  <a:ext uri="{0D108BD9-81ED-4DB2-BD59-A6C34878D82A}">
                    <a16:rowId xmlns:a16="http://schemas.microsoft.com/office/drawing/2014/main" val="10005"/>
                  </a:ext>
                </a:extLst>
              </a:tr>
              <a:tr h="398505">
                <a:tc>
                  <a:txBody>
                    <a:bodyPr/>
                    <a:lstStyle/>
                    <a:p>
                      <a:r>
                        <a:rPr lang="en-GB" sz="1600" b="1" dirty="0"/>
                        <a:t>Total</a:t>
                      </a:r>
                    </a:p>
                  </a:txBody>
                  <a:tcPr>
                    <a:solidFill>
                      <a:schemeClr val="accent1"/>
                    </a:solidFill>
                  </a:tcPr>
                </a:tc>
                <a:tc>
                  <a:txBody>
                    <a:bodyPr/>
                    <a:lstStyle/>
                    <a:p>
                      <a:r>
                        <a:rPr lang="en-GB" sz="1600" b="1" dirty="0"/>
                        <a:t>39 (25%)</a:t>
                      </a:r>
                    </a:p>
                  </a:txBody>
                  <a:tcPr>
                    <a:solidFill>
                      <a:schemeClr val="accent1"/>
                    </a:solidFill>
                  </a:tcPr>
                </a:tc>
                <a:tc>
                  <a:txBody>
                    <a:bodyPr/>
                    <a:lstStyle/>
                    <a:p>
                      <a:r>
                        <a:rPr lang="en-GB" sz="1600" b="1" dirty="0"/>
                        <a:t>36 (23%)</a:t>
                      </a:r>
                    </a:p>
                  </a:txBody>
                  <a:tcPr>
                    <a:solidFill>
                      <a:schemeClr val="accent1"/>
                    </a:solidFill>
                  </a:tcPr>
                </a:tc>
                <a:tc>
                  <a:txBody>
                    <a:bodyPr/>
                    <a:lstStyle/>
                    <a:p>
                      <a:r>
                        <a:rPr lang="en-GB" sz="1600" b="1" dirty="0"/>
                        <a:t>40(26%)</a:t>
                      </a:r>
                    </a:p>
                  </a:txBody>
                  <a:tcPr>
                    <a:solidFill>
                      <a:schemeClr val="accent1"/>
                    </a:solidFill>
                  </a:tcPr>
                </a:tc>
                <a:tc>
                  <a:txBody>
                    <a:bodyPr/>
                    <a:lstStyle/>
                    <a:p>
                      <a:r>
                        <a:rPr lang="en-GB" sz="1600" b="1" dirty="0"/>
                        <a:t>39(25%)</a:t>
                      </a:r>
                    </a:p>
                  </a:txBody>
                  <a:tcPr>
                    <a:solidFill>
                      <a:schemeClr val="accent1"/>
                    </a:solidFill>
                  </a:tcPr>
                </a:tc>
                <a:tc>
                  <a:txBody>
                    <a:bodyPr/>
                    <a:lstStyle/>
                    <a:p>
                      <a:r>
                        <a:rPr lang="en-GB" sz="1600" b="1" dirty="0"/>
                        <a:t>79(51%)</a:t>
                      </a:r>
                    </a:p>
                  </a:txBody>
                  <a:tcPr>
                    <a:solidFill>
                      <a:schemeClr val="accent2">
                        <a:lumMod val="40000"/>
                        <a:lumOff val="60000"/>
                      </a:schemeClr>
                    </a:solidFill>
                  </a:tcPr>
                </a:tc>
                <a:tc>
                  <a:txBody>
                    <a:bodyPr/>
                    <a:lstStyle/>
                    <a:p>
                      <a:r>
                        <a:rPr lang="en-GB" sz="1600" b="1" dirty="0"/>
                        <a:t>75 (49%)</a:t>
                      </a:r>
                    </a:p>
                  </a:txBody>
                  <a:tcPr>
                    <a:solidFill>
                      <a:schemeClr val="accent2">
                        <a:lumMod val="40000"/>
                        <a:lumOff val="60000"/>
                      </a:schemeClr>
                    </a:solidFill>
                  </a:tcPr>
                </a:tc>
                <a:tc>
                  <a:txBody>
                    <a:bodyPr/>
                    <a:lstStyle/>
                    <a:p>
                      <a:r>
                        <a:rPr lang="en-GB" sz="1600" b="1" dirty="0"/>
                        <a:t>154</a:t>
                      </a:r>
                    </a:p>
                  </a:txBody>
                  <a:tcPr>
                    <a:solidFill>
                      <a:schemeClr val="accent2">
                        <a:lumMod val="40000"/>
                        <a:lumOff val="60000"/>
                      </a:schemeClr>
                    </a:solidFill>
                  </a:tcPr>
                </a:tc>
                <a:extLst>
                  <a:ext uri="{0D108BD9-81ED-4DB2-BD59-A6C34878D82A}">
                    <a16:rowId xmlns:a16="http://schemas.microsoft.com/office/drawing/2014/main" val="10006"/>
                  </a:ext>
                </a:extLst>
              </a:tr>
            </a:tbl>
          </a:graphicData>
        </a:graphic>
      </p:graphicFrame>
      <p:sp>
        <p:nvSpPr>
          <p:cNvPr id="5" name="Title 1"/>
          <p:cNvSpPr txBox="1">
            <a:spLocks/>
          </p:cNvSpPr>
          <p:nvPr/>
        </p:nvSpPr>
        <p:spPr>
          <a:xfrm>
            <a:off x="628649" y="1143000"/>
            <a:ext cx="7886700" cy="817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b="1" kern="1200" dirty="0">
                <a:solidFill>
                  <a:srgbClr val="003399"/>
                </a:solidFill>
                <a:latin typeface="Segoe UI" panose="020B0502040204020203" pitchFamily="34" charset="0"/>
                <a:ea typeface="+mn-ea"/>
                <a:cs typeface="Segoe UI" panose="020B0502040204020203" pitchFamily="34" charset="0"/>
              </a:defRPr>
            </a:lvl1pPr>
          </a:lstStyle>
          <a:p>
            <a:pPr fontAlgn="auto">
              <a:spcAft>
                <a:spcPts val="0"/>
              </a:spcAft>
            </a:pPr>
            <a:r>
              <a:rPr lang="en-GB" sz="2400" b="0" dirty="0">
                <a:solidFill>
                  <a:schemeClr val="tx1"/>
                </a:solidFill>
              </a:rPr>
              <a:t>Candidates by North /South and Gender</a:t>
            </a:r>
          </a:p>
        </p:txBody>
      </p:sp>
    </p:spTree>
    <p:extLst>
      <p:ext uri="{BB962C8B-B14F-4D97-AF65-F5344CB8AC3E}">
        <p14:creationId xmlns:p14="http://schemas.microsoft.com/office/powerpoint/2010/main" val="224083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Presentation Overview </a:t>
            </a:r>
          </a:p>
        </p:txBody>
      </p:sp>
      <p:sp>
        <p:nvSpPr>
          <p:cNvPr id="6" name="Content Placeholder 5"/>
          <p:cNvSpPr>
            <a:spLocks noGrp="1"/>
          </p:cNvSpPr>
          <p:nvPr>
            <p:ph idx="1"/>
          </p:nvPr>
        </p:nvSpPr>
        <p:spPr>
          <a:xfrm>
            <a:off x="1905000" y="1676400"/>
            <a:ext cx="6781800" cy="4572000"/>
          </a:xfrm>
        </p:spPr>
        <p:txBody>
          <a:bodyPr>
            <a:normAutofit fontScale="85000" lnSpcReduction="20000"/>
          </a:bodyPr>
          <a:lstStyle/>
          <a:p>
            <a:pPr>
              <a:lnSpc>
                <a:spcPct val="120000"/>
              </a:lnSpc>
              <a:buClr>
                <a:schemeClr val="accent1">
                  <a:lumMod val="50000"/>
                </a:schemeClr>
              </a:buClr>
              <a:buFont typeface="Wingdings" panose="05000000000000000000" pitchFamily="2" charset="2"/>
              <a:buChar char="q"/>
            </a:pPr>
            <a:r>
              <a:rPr lang="en-US" altLang="en-US" dirty="0"/>
              <a:t>Assessing potential talent for the UN’s and UNDP’s most important leadership roles: </a:t>
            </a:r>
          </a:p>
          <a:p>
            <a:pPr lvl="1">
              <a:lnSpc>
                <a:spcPct val="120000"/>
              </a:lnSpc>
              <a:buClr>
                <a:schemeClr val="accent1">
                  <a:lumMod val="50000"/>
                </a:schemeClr>
              </a:buClr>
              <a:buFont typeface="Wingdings" panose="05000000000000000000" pitchFamily="2" charset="2"/>
              <a:buChar char="§"/>
            </a:pPr>
            <a:r>
              <a:rPr lang="en-US" altLang="en-US" sz="2200" b="1" dirty="0"/>
              <a:t>Resident Coordinators/Representatives (RC/RR)</a:t>
            </a:r>
          </a:p>
          <a:p>
            <a:pPr lvl="1">
              <a:lnSpc>
                <a:spcPct val="120000"/>
              </a:lnSpc>
              <a:buClr>
                <a:schemeClr val="accent1">
                  <a:lumMod val="50000"/>
                </a:schemeClr>
              </a:buClr>
              <a:buFont typeface="Wingdings" panose="05000000000000000000" pitchFamily="2" charset="2"/>
              <a:buChar char="§"/>
            </a:pPr>
            <a:r>
              <a:rPr lang="en-US" altLang="en-US" sz="2200" b="1" dirty="0"/>
              <a:t>Country Directors (CDs)</a:t>
            </a:r>
          </a:p>
          <a:p>
            <a:pPr lvl="1">
              <a:lnSpc>
                <a:spcPct val="120000"/>
              </a:lnSpc>
              <a:buClr>
                <a:schemeClr val="accent1">
                  <a:lumMod val="50000"/>
                </a:schemeClr>
              </a:buClr>
              <a:buFont typeface="Wingdings" panose="05000000000000000000" pitchFamily="2" charset="2"/>
              <a:buChar char="§"/>
            </a:pPr>
            <a:r>
              <a:rPr lang="en-US" altLang="en-US" sz="2200" b="1" dirty="0"/>
              <a:t>Deputy Resident Representatives (DRRs)</a:t>
            </a:r>
          </a:p>
          <a:p>
            <a:pPr lvl="1">
              <a:lnSpc>
                <a:spcPct val="120000"/>
              </a:lnSpc>
              <a:buClr>
                <a:schemeClr val="accent1">
                  <a:lumMod val="50000"/>
                </a:schemeClr>
              </a:buClr>
              <a:buFont typeface="Wingdings" panose="05000000000000000000" pitchFamily="2" charset="2"/>
              <a:buChar char="§"/>
            </a:pPr>
            <a:r>
              <a:rPr lang="en-US" altLang="en-US" sz="2200" b="1" dirty="0"/>
              <a:t>Deputy Country Directors (DCDs)</a:t>
            </a:r>
            <a:endParaRPr lang="en-US" altLang="en-US" b="1" dirty="0"/>
          </a:p>
          <a:p>
            <a:pPr>
              <a:lnSpc>
                <a:spcPct val="120000"/>
              </a:lnSpc>
              <a:buClr>
                <a:schemeClr val="accent1">
                  <a:lumMod val="50000"/>
                </a:schemeClr>
              </a:buClr>
              <a:buFont typeface="Wingdings" panose="05000000000000000000" pitchFamily="2" charset="2"/>
              <a:buChar char="q"/>
            </a:pPr>
            <a:r>
              <a:rPr lang="en-US" altLang="en-US" dirty="0"/>
              <a:t>Candidate pools - how do they work? </a:t>
            </a:r>
          </a:p>
          <a:p>
            <a:pPr lvl="1">
              <a:lnSpc>
                <a:spcPct val="120000"/>
              </a:lnSpc>
              <a:buClr>
                <a:schemeClr val="accent1">
                  <a:lumMod val="50000"/>
                </a:schemeClr>
              </a:buClr>
              <a:buFont typeface="Wingdings" panose="05000000000000000000" pitchFamily="2" charset="2"/>
              <a:buChar char="q"/>
            </a:pPr>
            <a:r>
              <a:rPr lang="en-US" altLang="en-US" dirty="0"/>
              <a:t>A closer look at the role of the RC/RR &amp; the RC Assessment</a:t>
            </a:r>
          </a:p>
          <a:p>
            <a:pPr>
              <a:lnSpc>
                <a:spcPct val="120000"/>
              </a:lnSpc>
              <a:buClr>
                <a:schemeClr val="accent1">
                  <a:lumMod val="50000"/>
                </a:schemeClr>
              </a:buClr>
              <a:buFont typeface="Wingdings" panose="05000000000000000000" pitchFamily="2" charset="2"/>
              <a:buChar char="q"/>
            </a:pPr>
            <a:r>
              <a:rPr lang="en-US" altLang="en-US" dirty="0"/>
              <a:t>Our journey to achieving gender parity and diversity</a:t>
            </a:r>
          </a:p>
          <a:p>
            <a:pPr>
              <a:lnSpc>
                <a:spcPct val="120000"/>
              </a:lnSpc>
              <a:buClr>
                <a:schemeClr val="accent1">
                  <a:lumMod val="50000"/>
                </a:schemeClr>
              </a:buClr>
              <a:buFont typeface="Wingdings" panose="05000000000000000000" pitchFamily="2" charset="2"/>
              <a:buChar char="q"/>
            </a:pPr>
            <a:r>
              <a:rPr lang="en-US" altLang="en-US" dirty="0"/>
              <a:t>Do assessment centres increase accuracy in hiring decisions?</a:t>
            </a:r>
          </a:p>
          <a:p>
            <a:pPr lvl="1">
              <a:lnSpc>
                <a:spcPct val="120000"/>
              </a:lnSpc>
              <a:buClr>
                <a:schemeClr val="accent1">
                  <a:lumMod val="50000"/>
                </a:schemeClr>
              </a:buClr>
              <a:buFont typeface="Wingdings" panose="05000000000000000000" pitchFamily="2" charset="2"/>
              <a:buChar char="q"/>
            </a:pPr>
            <a:r>
              <a:rPr lang="en-US" altLang="en-US" dirty="0"/>
              <a:t>Internal Study: Performance Appraisals &amp; Assessment </a:t>
            </a:r>
            <a:r>
              <a:rPr lang="en-US" altLang="en-US" dirty="0" err="1"/>
              <a:t>Centres</a:t>
            </a:r>
            <a:endParaRPr lang="en-US" altLang="en-US" dirty="0"/>
          </a:p>
          <a:p>
            <a:pPr marL="0" indent="0">
              <a:buNone/>
            </a:pPr>
            <a:endParaRPr lang="en-US" altLang="en-US" dirty="0"/>
          </a:p>
          <a:p>
            <a:endParaRPr lang="en-US" altLang="en-US" dirty="0"/>
          </a:p>
          <a:p>
            <a:endParaRPr lang="en-US" altLang="en-US" dirty="0"/>
          </a:p>
        </p:txBody>
      </p:sp>
      <p:sp>
        <p:nvSpPr>
          <p:cNvPr id="5" name="Slide Number Placeholder 5"/>
          <p:cNvSpPr txBox="1">
            <a:spLocks/>
          </p:cNvSpPr>
          <p:nvPr/>
        </p:nvSpPr>
        <p:spPr>
          <a:xfrm>
            <a:off x="7924800" y="6553200"/>
            <a:ext cx="2057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1pPr>
            <a:lvl2pPr marL="742950" indent="-28575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2pPr>
            <a:lvl3pPr marL="1143000" indent="-22860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3pPr>
            <a:lvl4pPr marL="1600200" indent="-22860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4pPr>
            <a:lvl5pPr marL="2057400" indent="-22860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5pPr>
            <a:lvl6pPr marL="25146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6pPr>
            <a:lvl7pPr marL="29718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7pPr>
            <a:lvl8pPr marL="34290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8pPr>
            <a:lvl9pPr marL="38862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9pPr>
          </a:lstStyle>
          <a:p>
            <a:pPr eaLnBrk="1" hangingPunct="1"/>
            <a:r>
              <a:rPr lang="en-US" altLang="en-US" sz="1400" dirty="0">
                <a:solidFill>
                  <a:schemeClr val="bg2"/>
                </a:solidFill>
                <a:latin typeface="Calibri" panose="020F0502020204030204" pitchFamily="34" charset="0"/>
              </a:rPr>
              <a:t>	</a:t>
            </a:r>
            <a:r>
              <a:rPr lang="en-US" altLang="en-US" sz="1200" dirty="0">
                <a:solidFill>
                  <a:schemeClr val="bg2"/>
                </a:solidFill>
                <a:latin typeface="Calibri" panose="020F0502020204030204" pitchFamily="34" charset="0"/>
              </a:rPr>
              <a:t>2</a:t>
            </a:r>
          </a:p>
        </p:txBody>
      </p:sp>
      <p:pic>
        <p:nvPicPr>
          <p:cNvPr id="8" name="Picture 7"/>
          <p:cNvPicPr>
            <a:picLocks noChangeAspect="1"/>
          </p:cNvPicPr>
          <p:nvPr/>
        </p:nvPicPr>
        <p:blipFill>
          <a:blip r:embed="rId3"/>
          <a:stretch>
            <a:fillRect/>
          </a:stretch>
        </p:blipFill>
        <p:spPr>
          <a:xfrm>
            <a:off x="585387" y="3517288"/>
            <a:ext cx="754773" cy="731988"/>
          </a:xfrm>
          <a:prstGeom prst="rect">
            <a:avLst/>
          </a:prstGeom>
        </p:spPr>
      </p:pic>
      <p:pic>
        <p:nvPicPr>
          <p:cNvPr id="9" name="Picture 8"/>
          <p:cNvPicPr>
            <a:picLocks noChangeAspect="1"/>
          </p:cNvPicPr>
          <p:nvPr/>
        </p:nvPicPr>
        <p:blipFill>
          <a:blip r:embed="rId4"/>
          <a:stretch>
            <a:fillRect/>
          </a:stretch>
        </p:blipFill>
        <p:spPr>
          <a:xfrm>
            <a:off x="609600" y="4356608"/>
            <a:ext cx="733797" cy="761052"/>
          </a:xfrm>
          <a:prstGeom prst="rect">
            <a:avLst/>
          </a:prstGeom>
        </p:spPr>
      </p:pic>
      <p:pic>
        <p:nvPicPr>
          <p:cNvPr id="10" name="Picture 9"/>
          <p:cNvPicPr>
            <a:picLocks noChangeAspect="1"/>
          </p:cNvPicPr>
          <p:nvPr/>
        </p:nvPicPr>
        <p:blipFill>
          <a:blip r:embed="rId5"/>
          <a:stretch>
            <a:fillRect/>
          </a:stretch>
        </p:blipFill>
        <p:spPr>
          <a:xfrm>
            <a:off x="580615" y="1788197"/>
            <a:ext cx="790985" cy="778429"/>
          </a:xfrm>
          <a:prstGeom prst="rect">
            <a:avLst/>
          </a:prstGeom>
        </p:spPr>
      </p:pic>
      <p:pic>
        <p:nvPicPr>
          <p:cNvPr id="11" name="Picture 10"/>
          <p:cNvPicPr>
            <a:picLocks noChangeAspect="1"/>
          </p:cNvPicPr>
          <p:nvPr/>
        </p:nvPicPr>
        <p:blipFill>
          <a:blip r:embed="rId6"/>
          <a:stretch>
            <a:fillRect/>
          </a:stretch>
        </p:blipFill>
        <p:spPr>
          <a:xfrm>
            <a:off x="628650" y="2677968"/>
            <a:ext cx="707896" cy="727978"/>
          </a:xfrm>
          <a:prstGeom prst="rect">
            <a:avLst/>
          </a:prstGeom>
        </p:spPr>
      </p:pic>
    </p:spTree>
    <p:extLst>
      <p:ext uri="{BB962C8B-B14F-4D97-AF65-F5344CB8AC3E}">
        <p14:creationId xmlns:p14="http://schemas.microsoft.com/office/powerpoint/2010/main" val="3697001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Candidates by North/South and Gender</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21023328"/>
              </p:ext>
            </p:extLst>
          </p:nvPr>
        </p:nvGraphicFramePr>
        <p:xfrm>
          <a:off x="628650" y="1474788"/>
          <a:ext cx="7886700" cy="4702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69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644" y="152400"/>
            <a:ext cx="7886700" cy="1000125"/>
          </a:xfrm>
        </p:spPr>
        <p:txBody>
          <a:bodyPr>
            <a:normAutofit fontScale="90000"/>
          </a:bodyPr>
          <a:lstStyle/>
          <a:p>
            <a:br>
              <a:rPr lang="en-GB" sz="3100" dirty="0"/>
            </a:br>
            <a:r>
              <a:rPr lang="en-GB" sz="2400" dirty="0"/>
              <a:t>Candidates by Gender: Cumulative 2014 - 2016</a:t>
            </a:r>
            <a:br>
              <a:rPr lang="en-GB" sz="2400" dirty="0"/>
            </a:br>
            <a:r>
              <a:rPr lang="en-GB" sz="1700" dirty="0"/>
              <a:t>(n=154)</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17070343"/>
              </p:ext>
            </p:extLst>
          </p:nvPr>
        </p:nvGraphicFramePr>
        <p:xfrm>
          <a:off x="1143000" y="2133600"/>
          <a:ext cx="6757988"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8515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644" y="533400"/>
            <a:ext cx="7886700" cy="619125"/>
          </a:xfrm>
        </p:spPr>
        <p:txBody>
          <a:bodyPr>
            <a:normAutofit fontScale="90000"/>
          </a:bodyPr>
          <a:lstStyle/>
          <a:p>
            <a:r>
              <a:rPr lang="en-GB" sz="2400" dirty="0"/>
              <a:t>Candidates by North/South: Cumulative 2014 - 2016</a:t>
            </a:r>
            <a:br>
              <a:rPr lang="en-GB" sz="2400" dirty="0"/>
            </a:br>
            <a:r>
              <a:rPr lang="en-GB" sz="1700" dirty="0"/>
              <a:t>(n=154)</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83619593"/>
              </p:ext>
            </p:extLst>
          </p:nvPr>
        </p:nvGraphicFramePr>
        <p:xfrm>
          <a:off x="1143000" y="2133600"/>
          <a:ext cx="6757988"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7623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86700" cy="519906"/>
          </a:xfrm>
        </p:spPr>
        <p:txBody>
          <a:bodyPr>
            <a:normAutofit/>
          </a:bodyPr>
          <a:lstStyle/>
          <a:p>
            <a:r>
              <a:rPr lang="en-GB" sz="2400" dirty="0"/>
              <a:t>Candidates by Gender – 2014 to 2016</a:t>
            </a:r>
            <a:endParaRPr lang="en-GB" sz="1650" dirty="0"/>
          </a:p>
        </p:txBody>
      </p:sp>
      <p:graphicFrame>
        <p:nvGraphicFramePr>
          <p:cNvPr id="6" name="Content Placeholder 5">
            <a:extLst>
              <a:ext uri="{FF2B5EF4-FFF2-40B4-BE49-F238E27FC236}">
                <a16:creationId xmlns:a16="http://schemas.microsoft.com/office/drawing/2014/main" id="{0BEAC39E-4E10-46C1-A0B2-849DD26828A1}"/>
              </a:ext>
            </a:extLst>
          </p:cNvPr>
          <p:cNvGraphicFramePr>
            <a:graphicFrameLocks noGrp="1"/>
          </p:cNvGraphicFramePr>
          <p:nvPr>
            <p:ph idx="1"/>
            <p:extLst>
              <p:ext uri="{D42A27DB-BD31-4B8C-83A1-F6EECF244321}">
                <p14:modId xmlns:p14="http://schemas.microsoft.com/office/powerpoint/2010/main" val="1476999447"/>
              </p:ext>
            </p:extLst>
          </p:nvPr>
        </p:nvGraphicFramePr>
        <p:xfrm>
          <a:off x="949325" y="1752600"/>
          <a:ext cx="6442075" cy="122481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49325" y="1295400"/>
            <a:ext cx="1870075" cy="400110"/>
          </a:xfrm>
          <a:prstGeom prst="rect">
            <a:avLst/>
          </a:prstGeom>
          <a:noFill/>
        </p:spPr>
        <p:txBody>
          <a:bodyPr wrap="square" rtlCol="0">
            <a:spAutoFit/>
          </a:bodyPr>
          <a:lstStyle/>
          <a:p>
            <a:r>
              <a:rPr lang="en-US" b="1" dirty="0">
                <a:latin typeface="+mj-lt"/>
              </a:rPr>
              <a:t>2014 (n=50)</a:t>
            </a:r>
          </a:p>
        </p:txBody>
      </p:sp>
      <p:sp>
        <p:nvSpPr>
          <p:cNvPr id="7" name="TextBox 6"/>
          <p:cNvSpPr txBox="1"/>
          <p:nvPr/>
        </p:nvSpPr>
        <p:spPr>
          <a:xfrm>
            <a:off x="949325" y="3124200"/>
            <a:ext cx="1870075" cy="400110"/>
          </a:xfrm>
          <a:prstGeom prst="rect">
            <a:avLst/>
          </a:prstGeom>
          <a:noFill/>
        </p:spPr>
        <p:txBody>
          <a:bodyPr wrap="square" rtlCol="0">
            <a:spAutoFit/>
          </a:bodyPr>
          <a:lstStyle/>
          <a:p>
            <a:r>
              <a:rPr lang="en-US" b="1" dirty="0">
                <a:latin typeface="+mj-lt"/>
              </a:rPr>
              <a:t>2015 (n=42)</a:t>
            </a:r>
          </a:p>
        </p:txBody>
      </p:sp>
      <p:graphicFrame>
        <p:nvGraphicFramePr>
          <p:cNvPr id="8" name="Content Placeholder 3">
            <a:extLst>
              <a:ext uri="{FF2B5EF4-FFF2-40B4-BE49-F238E27FC236}">
                <a16:creationId xmlns:a16="http://schemas.microsoft.com/office/drawing/2014/main" id="{6F0F5E61-ECCE-4372-91D4-F677F54204F0}"/>
              </a:ext>
            </a:extLst>
          </p:cNvPr>
          <p:cNvGraphicFramePr>
            <a:graphicFrameLocks/>
          </p:cNvGraphicFramePr>
          <p:nvPr>
            <p:extLst>
              <p:ext uri="{D42A27DB-BD31-4B8C-83A1-F6EECF244321}">
                <p14:modId xmlns:p14="http://schemas.microsoft.com/office/powerpoint/2010/main" val="786333368"/>
              </p:ext>
            </p:extLst>
          </p:nvPr>
        </p:nvGraphicFramePr>
        <p:xfrm>
          <a:off x="949325" y="3543420"/>
          <a:ext cx="6442075" cy="11809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49325" y="4800660"/>
            <a:ext cx="1870075" cy="400110"/>
          </a:xfrm>
          <a:prstGeom prst="rect">
            <a:avLst/>
          </a:prstGeom>
          <a:noFill/>
        </p:spPr>
        <p:txBody>
          <a:bodyPr wrap="square" rtlCol="0">
            <a:spAutoFit/>
          </a:bodyPr>
          <a:lstStyle/>
          <a:p>
            <a:r>
              <a:rPr lang="en-US" b="1" dirty="0">
                <a:latin typeface="+mj-lt"/>
              </a:rPr>
              <a:t>2016 (n=62)</a:t>
            </a:r>
          </a:p>
        </p:txBody>
      </p:sp>
      <p:graphicFrame>
        <p:nvGraphicFramePr>
          <p:cNvPr id="10" name="Content Placeholder 3">
            <a:extLst>
              <a:ext uri="{FF2B5EF4-FFF2-40B4-BE49-F238E27FC236}">
                <a16:creationId xmlns:a16="http://schemas.microsoft.com/office/drawing/2014/main" id="{0BEAC39E-4E10-46C1-A0B2-849DD26828A1}"/>
              </a:ext>
            </a:extLst>
          </p:cNvPr>
          <p:cNvGraphicFramePr>
            <a:graphicFrameLocks/>
          </p:cNvGraphicFramePr>
          <p:nvPr>
            <p:extLst>
              <p:ext uri="{D42A27DB-BD31-4B8C-83A1-F6EECF244321}">
                <p14:modId xmlns:p14="http://schemas.microsoft.com/office/powerpoint/2010/main" val="1270388339"/>
              </p:ext>
            </p:extLst>
          </p:nvPr>
        </p:nvGraphicFramePr>
        <p:xfrm>
          <a:off x="949325" y="5243752"/>
          <a:ext cx="6453188" cy="1152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8824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86700" cy="519906"/>
          </a:xfrm>
        </p:spPr>
        <p:txBody>
          <a:bodyPr>
            <a:normAutofit/>
          </a:bodyPr>
          <a:lstStyle/>
          <a:p>
            <a:r>
              <a:rPr lang="en-GB" sz="2400" dirty="0"/>
              <a:t>Candidates by North vs South – 2014 to 2016</a:t>
            </a:r>
            <a:endParaRPr lang="en-GB" sz="1650" dirty="0"/>
          </a:p>
        </p:txBody>
      </p:sp>
      <p:sp>
        <p:nvSpPr>
          <p:cNvPr id="3" name="TextBox 2"/>
          <p:cNvSpPr txBox="1"/>
          <p:nvPr/>
        </p:nvSpPr>
        <p:spPr>
          <a:xfrm>
            <a:off x="949325" y="1295400"/>
            <a:ext cx="1870075" cy="400110"/>
          </a:xfrm>
          <a:prstGeom prst="rect">
            <a:avLst/>
          </a:prstGeom>
          <a:noFill/>
        </p:spPr>
        <p:txBody>
          <a:bodyPr wrap="square" rtlCol="0">
            <a:spAutoFit/>
          </a:bodyPr>
          <a:lstStyle/>
          <a:p>
            <a:r>
              <a:rPr lang="en-US" b="1" dirty="0">
                <a:latin typeface="+mj-lt"/>
              </a:rPr>
              <a:t>2014 (n=50)</a:t>
            </a:r>
          </a:p>
        </p:txBody>
      </p:sp>
      <p:sp>
        <p:nvSpPr>
          <p:cNvPr id="7" name="TextBox 6"/>
          <p:cNvSpPr txBox="1"/>
          <p:nvPr/>
        </p:nvSpPr>
        <p:spPr>
          <a:xfrm>
            <a:off x="949325" y="3124200"/>
            <a:ext cx="1870075" cy="400110"/>
          </a:xfrm>
          <a:prstGeom prst="rect">
            <a:avLst/>
          </a:prstGeom>
          <a:noFill/>
        </p:spPr>
        <p:txBody>
          <a:bodyPr wrap="square" rtlCol="0">
            <a:spAutoFit/>
          </a:bodyPr>
          <a:lstStyle/>
          <a:p>
            <a:r>
              <a:rPr lang="en-US" b="1" dirty="0">
                <a:latin typeface="+mj-lt"/>
              </a:rPr>
              <a:t>2015 (n=42)</a:t>
            </a:r>
          </a:p>
        </p:txBody>
      </p:sp>
      <p:sp>
        <p:nvSpPr>
          <p:cNvPr id="9" name="TextBox 8"/>
          <p:cNvSpPr txBox="1"/>
          <p:nvPr/>
        </p:nvSpPr>
        <p:spPr>
          <a:xfrm>
            <a:off x="949325" y="4800660"/>
            <a:ext cx="1870075" cy="400110"/>
          </a:xfrm>
          <a:prstGeom prst="rect">
            <a:avLst/>
          </a:prstGeom>
          <a:noFill/>
        </p:spPr>
        <p:txBody>
          <a:bodyPr wrap="square" rtlCol="0">
            <a:spAutoFit/>
          </a:bodyPr>
          <a:lstStyle/>
          <a:p>
            <a:r>
              <a:rPr lang="en-US" b="1" dirty="0">
                <a:latin typeface="+mj-lt"/>
              </a:rPr>
              <a:t>2016 (n=62)</a:t>
            </a:r>
          </a:p>
        </p:txBody>
      </p:sp>
      <p:graphicFrame>
        <p:nvGraphicFramePr>
          <p:cNvPr id="11" name="Content Placeholder 4">
            <a:extLst>
              <a:ext uri="{FF2B5EF4-FFF2-40B4-BE49-F238E27FC236}">
                <a16:creationId xmlns:a16="http://schemas.microsoft.com/office/drawing/2014/main" id="{2A5ACFAE-BD82-4854-ADF8-94C9E3223610}"/>
              </a:ext>
            </a:extLst>
          </p:cNvPr>
          <p:cNvGraphicFramePr>
            <a:graphicFrameLocks noGrp="1"/>
          </p:cNvGraphicFramePr>
          <p:nvPr>
            <p:ph idx="1"/>
            <p:extLst>
              <p:ext uri="{D42A27DB-BD31-4B8C-83A1-F6EECF244321}">
                <p14:modId xmlns:p14="http://schemas.microsoft.com/office/powerpoint/2010/main" val="622743332"/>
              </p:ext>
            </p:extLst>
          </p:nvPr>
        </p:nvGraphicFramePr>
        <p:xfrm>
          <a:off x="949325" y="1695510"/>
          <a:ext cx="6915150" cy="13145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BAA65728-7FA5-4644-A511-F4A710A01BA1}"/>
              </a:ext>
            </a:extLst>
          </p:cNvPr>
          <p:cNvGraphicFramePr>
            <a:graphicFrameLocks/>
          </p:cNvGraphicFramePr>
          <p:nvPr>
            <p:extLst>
              <p:ext uri="{D42A27DB-BD31-4B8C-83A1-F6EECF244321}">
                <p14:modId xmlns:p14="http://schemas.microsoft.com/office/powerpoint/2010/main" val="3106453238"/>
              </p:ext>
            </p:extLst>
          </p:nvPr>
        </p:nvGraphicFramePr>
        <p:xfrm>
          <a:off x="973137" y="3524310"/>
          <a:ext cx="6891338" cy="1169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3">
            <a:extLst>
              <a:ext uri="{FF2B5EF4-FFF2-40B4-BE49-F238E27FC236}">
                <a16:creationId xmlns:a16="http://schemas.microsoft.com/office/drawing/2014/main" id="{2A5ACFAE-BD82-4854-ADF8-94C9E3223610}"/>
              </a:ext>
            </a:extLst>
          </p:cNvPr>
          <p:cNvGraphicFramePr>
            <a:graphicFrameLocks/>
          </p:cNvGraphicFramePr>
          <p:nvPr>
            <p:extLst>
              <p:ext uri="{D42A27DB-BD31-4B8C-83A1-F6EECF244321}">
                <p14:modId xmlns:p14="http://schemas.microsoft.com/office/powerpoint/2010/main" val="3983113146"/>
              </p:ext>
            </p:extLst>
          </p:nvPr>
        </p:nvGraphicFramePr>
        <p:xfrm>
          <a:off x="973137" y="5208418"/>
          <a:ext cx="6891338" cy="12989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8296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Recommended Candidates Over 3 Years: </a:t>
            </a:r>
            <a:br>
              <a:rPr lang="en-GB" sz="2400" dirty="0"/>
            </a:br>
            <a:r>
              <a:rPr lang="en-GB" sz="2400" dirty="0"/>
              <a:t>North/South vs. Gender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7750774"/>
              </p:ext>
            </p:extLst>
          </p:nvPr>
        </p:nvGraphicFramePr>
        <p:xfrm>
          <a:off x="1219201" y="2200273"/>
          <a:ext cx="6172199" cy="2676527"/>
        </p:xfrm>
        <a:graphic>
          <a:graphicData uri="http://schemas.openxmlformats.org/drawingml/2006/table">
            <a:tbl>
              <a:tblPr firstRow="1" bandRow="1">
                <a:tableStyleId>{5C22544A-7EE6-4342-B048-85BDC9FD1C3A}</a:tableStyleId>
              </a:tblPr>
              <a:tblGrid>
                <a:gridCol w="983507">
                  <a:extLst>
                    <a:ext uri="{9D8B030D-6E8A-4147-A177-3AD203B41FA5}">
                      <a16:colId xmlns:a16="http://schemas.microsoft.com/office/drawing/2014/main" val="20000"/>
                    </a:ext>
                  </a:extLst>
                </a:gridCol>
                <a:gridCol w="2405152">
                  <a:extLst>
                    <a:ext uri="{9D8B030D-6E8A-4147-A177-3AD203B41FA5}">
                      <a16:colId xmlns:a16="http://schemas.microsoft.com/office/drawing/2014/main" val="20001"/>
                    </a:ext>
                  </a:extLst>
                </a:gridCol>
                <a:gridCol w="2783540">
                  <a:extLst>
                    <a:ext uri="{9D8B030D-6E8A-4147-A177-3AD203B41FA5}">
                      <a16:colId xmlns:a16="http://schemas.microsoft.com/office/drawing/2014/main" val="20002"/>
                    </a:ext>
                  </a:extLst>
                </a:gridCol>
              </a:tblGrid>
              <a:tr h="425007">
                <a:tc>
                  <a:txBody>
                    <a:bodyPr/>
                    <a:lstStyle/>
                    <a:p>
                      <a:pPr algn="ctr"/>
                      <a:endParaRPr lang="en-GB" sz="1400" b="1" dirty="0">
                        <a:solidFill>
                          <a:schemeClr val="bg1"/>
                        </a:solidFill>
                      </a:endParaRPr>
                    </a:p>
                  </a:txBody>
                  <a:tcPr marL="68580" marR="68580" marT="34290" marB="34290" anchor="ctr">
                    <a:solidFill>
                      <a:schemeClr val="accent1">
                        <a:lumMod val="75000"/>
                      </a:schemeClr>
                    </a:solidFill>
                  </a:tcPr>
                </a:tc>
                <a:tc>
                  <a:txBody>
                    <a:bodyPr/>
                    <a:lstStyle/>
                    <a:p>
                      <a:pPr algn="ctr"/>
                      <a:r>
                        <a:rPr lang="en-GB" sz="1400" dirty="0"/>
                        <a:t>MALE</a:t>
                      </a:r>
                    </a:p>
                  </a:txBody>
                  <a:tcPr marL="68580" marR="68580" marT="34290" marB="34290" anchor="ctr"/>
                </a:tc>
                <a:tc>
                  <a:txBody>
                    <a:bodyPr/>
                    <a:lstStyle/>
                    <a:p>
                      <a:pPr algn="ctr"/>
                      <a:r>
                        <a:rPr lang="en-GB" sz="1400" dirty="0"/>
                        <a:t>FEMALE</a:t>
                      </a:r>
                    </a:p>
                  </a:txBody>
                  <a:tcPr marL="68580" marR="68580" marT="34290" marB="34290" anchor="ctr"/>
                </a:tc>
                <a:extLst>
                  <a:ext uri="{0D108BD9-81ED-4DB2-BD59-A6C34878D82A}">
                    <a16:rowId xmlns:a16="http://schemas.microsoft.com/office/drawing/2014/main" val="10000"/>
                  </a:ext>
                </a:extLst>
              </a:tr>
              <a:tr h="1125760">
                <a:tc>
                  <a:txBody>
                    <a:bodyPr/>
                    <a:lstStyle/>
                    <a:p>
                      <a:pPr algn="ctr"/>
                      <a:r>
                        <a:rPr lang="en-GB" sz="1400" b="1" dirty="0">
                          <a:solidFill>
                            <a:schemeClr val="bg1"/>
                          </a:solidFill>
                        </a:rPr>
                        <a:t>NORTH</a:t>
                      </a:r>
                    </a:p>
                  </a:txBody>
                  <a:tcPr marL="68580" marR="68580" marT="34290" marB="34290" anchor="ctr">
                    <a:solidFill>
                      <a:schemeClr val="accent1">
                        <a:lumMod val="75000"/>
                      </a:schemeClr>
                    </a:solidFill>
                  </a:tcPr>
                </a:tc>
                <a:tc>
                  <a:txBody>
                    <a:bodyPr/>
                    <a:lstStyle/>
                    <a:p>
                      <a:pPr algn="ctr"/>
                      <a:r>
                        <a:rPr lang="en-GB" sz="1400" b="1" dirty="0"/>
                        <a:t>62%</a:t>
                      </a:r>
                    </a:p>
                  </a:txBody>
                  <a:tcPr marL="68580" marR="68580" marT="34290" marB="34290" anchor="ctr"/>
                </a:tc>
                <a:tc>
                  <a:txBody>
                    <a:bodyPr/>
                    <a:lstStyle/>
                    <a:p>
                      <a:pPr algn="ctr"/>
                      <a:r>
                        <a:rPr lang="en-GB" sz="1400" b="1" dirty="0"/>
                        <a:t>78%</a:t>
                      </a:r>
                    </a:p>
                  </a:txBody>
                  <a:tcPr marL="68580" marR="68580" marT="34290" marB="34290" anchor="ctr"/>
                </a:tc>
                <a:extLst>
                  <a:ext uri="{0D108BD9-81ED-4DB2-BD59-A6C34878D82A}">
                    <a16:rowId xmlns:a16="http://schemas.microsoft.com/office/drawing/2014/main" val="10001"/>
                  </a:ext>
                </a:extLst>
              </a:tr>
              <a:tr h="1125760">
                <a:tc>
                  <a:txBody>
                    <a:bodyPr/>
                    <a:lstStyle/>
                    <a:p>
                      <a:pPr algn="ctr"/>
                      <a:r>
                        <a:rPr lang="en-GB" sz="1400" b="1" dirty="0">
                          <a:solidFill>
                            <a:schemeClr val="bg1"/>
                          </a:solidFill>
                        </a:rPr>
                        <a:t>SOUTH</a:t>
                      </a:r>
                    </a:p>
                  </a:txBody>
                  <a:tcPr marL="68580" marR="68580" marT="34290" marB="34290" anchor="ctr">
                    <a:solidFill>
                      <a:schemeClr val="accent1">
                        <a:lumMod val="75000"/>
                      </a:schemeClr>
                    </a:solidFill>
                  </a:tcPr>
                </a:tc>
                <a:tc>
                  <a:txBody>
                    <a:bodyPr/>
                    <a:lstStyle/>
                    <a:p>
                      <a:pPr algn="ctr"/>
                      <a:r>
                        <a:rPr lang="en-GB" sz="1400" b="1" dirty="0"/>
                        <a:t>50%</a:t>
                      </a:r>
                    </a:p>
                  </a:txBody>
                  <a:tcPr marL="68580" marR="68580" marT="34290" marB="34290" anchor="ctr"/>
                </a:tc>
                <a:tc>
                  <a:txBody>
                    <a:bodyPr/>
                    <a:lstStyle/>
                    <a:p>
                      <a:pPr algn="ctr"/>
                      <a:r>
                        <a:rPr lang="en-GB" sz="1400" b="1" dirty="0"/>
                        <a:t>56%</a:t>
                      </a:r>
                    </a:p>
                  </a:txBody>
                  <a:tcPr marL="68580" marR="68580" marT="34290" marB="3429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8581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Recommended - Gender vs. North/South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0179630"/>
              </p:ext>
            </p:extLst>
          </p:nvPr>
        </p:nvGraphicFramePr>
        <p:xfrm>
          <a:off x="533402" y="1676398"/>
          <a:ext cx="8077198" cy="4495803"/>
        </p:xfrm>
        <a:graphic>
          <a:graphicData uri="http://schemas.openxmlformats.org/drawingml/2006/table">
            <a:tbl>
              <a:tblPr firstRow="1" bandRow="1">
                <a:tableStyleId>{5C22544A-7EE6-4342-B048-85BDC9FD1C3A}</a:tableStyleId>
              </a:tblPr>
              <a:tblGrid>
                <a:gridCol w="1141801">
                  <a:extLst>
                    <a:ext uri="{9D8B030D-6E8A-4147-A177-3AD203B41FA5}">
                      <a16:colId xmlns:a16="http://schemas.microsoft.com/office/drawing/2014/main" val="20000"/>
                    </a:ext>
                  </a:extLst>
                </a:gridCol>
                <a:gridCol w="720393">
                  <a:extLst>
                    <a:ext uri="{9D8B030D-6E8A-4147-A177-3AD203B41FA5}">
                      <a16:colId xmlns:a16="http://schemas.microsoft.com/office/drawing/2014/main" val="20001"/>
                    </a:ext>
                  </a:extLst>
                </a:gridCol>
                <a:gridCol w="1532602">
                  <a:extLst>
                    <a:ext uri="{9D8B030D-6E8A-4147-A177-3AD203B41FA5}">
                      <a16:colId xmlns:a16="http://schemas.microsoft.com/office/drawing/2014/main" val="20002"/>
                    </a:ext>
                  </a:extLst>
                </a:gridCol>
                <a:gridCol w="1516122">
                  <a:extLst>
                    <a:ext uri="{9D8B030D-6E8A-4147-A177-3AD203B41FA5}">
                      <a16:colId xmlns:a16="http://schemas.microsoft.com/office/drawing/2014/main" val="20003"/>
                    </a:ext>
                  </a:extLst>
                </a:gridCol>
                <a:gridCol w="1491403">
                  <a:extLst>
                    <a:ext uri="{9D8B030D-6E8A-4147-A177-3AD203B41FA5}">
                      <a16:colId xmlns:a16="http://schemas.microsoft.com/office/drawing/2014/main" val="20004"/>
                    </a:ext>
                  </a:extLst>
                </a:gridCol>
                <a:gridCol w="1674877">
                  <a:extLst>
                    <a:ext uri="{9D8B030D-6E8A-4147-A177-3AD203B41FA5}">
                      <a16:colId xmlns:a16="http://schemas.microsoft.com/office/drawing/2014/main" val="20005"/>
                    </a:ext>
                  </a:extLst>
                </a:gridCol>
              </a:tblGrid>
              <a:tr h="409444">
                <a:tc>
                  <a:txBody>
                    <a:bodyPr/>
                    <a:lstStyle/>
                    <a:p>
                      <a:endParaRPr lang="en-GB" sz="1400" dirty="0"/>
                    </a:p>
                  </a:txBody>
                  <a:tcPr marL="68580" marR="68580" marT="34290" marB="34290"/>
                </a:tc>
                <a:tc gridSpan="3">
                  <a:txBody>
                    <a:bodyPr/>
                    <a:lstStyle/>
                    <a:p>
                      <a:pPr algn="ctr"/>
                      <a:r>
                        <a:rPr lang="en-GB" sz="1400" dirty="0"/>
                        <a:t>Male</a:t>
                      </a:r>
                    </a:p>
                  </a:txBody>
                  <a:tcPr marL="68580" marR="68580" marT="34290" marB="34290"/>
                </a:tc>
                <a:tc hMerge="1">
                  <a:txBody>
                    <a:bodyPr/>
                    <a:lstStyle/>
                    <a:p>
                      <a:endParaRPr lang="en-GB" dirty="0"/>
                    </a:p>
                  </a:txBody>
                  <a:tcPr/>
                </a:tc>
                <a:tc hMerge="1">
                  <a:txBody>
                    <a:bodyPr/>
                    <a:lstStyle/>
                    <a:p>
                      <a:endParaRPr lang="en-GB" dirty="0"/>
                    </a:p>
                  </a:txBody>
                  <a:tcPr/>
                </a:tc>
                <a:tc gridSpan="2">
                  <a:txBody>
                    <a:bodyPr/>
                    <a:lstStyle/>
                    <a:p>
                      <a:pPr algn="ctr"/>
                      <a:r>
                        <a:rPr lang="en-GB" sz="1400" dirty="0"/>
                        <a:t>Female</a:t>
                      </a:r>
                    </a:p>
                  </a:txBody>
                  <a:tcPr marL="68580" marR="68580" marT="34290" marB="34290"/>
                </a:tc>
                <a:tc hMerge="1">
                  <a:txBody>
                    <a:bodyPr/>
                    <a:lstStyle/>
                    <a:p>
                      <a:endParaRPr lang="en-GB" dirty="0"/>
                    </a:p>
                  </a:txBody>
                  <a:tcPr/>
                </a:tc>
                <a:extLst>
                  <a:ext uri="{0D108BD9-81ED-4DB2-BD59-A6C34878D82A}">
                    <a16:rowId xmlns:a16="http://schemas.microsoft.com/office/drawing/2014/main" val="10000"/>
                  </a:ext>
                </a:extLst>
              </a:tr>
              <a:tr h="895955">
                <a:tc>
                  <a:txBody>
                    <a:bodyPr/>
                    <a:lstStyle/>
                    <a:p>
                      <a:endParaRPr lang="en-GB" sz="1400" dirty="0"/>
                    </a:p>
                  </a:txBody>
                  <a:tcPr marL="68580" marR="68580" marT="34290" marB="3429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t>Recommended</a:t>
                      </a:r>
                    </a:p>
                    <a:p>
                      <a:pPr algn="ctr"/>
                      <a:endParaRPr lang="en-GB" sz="1400" dirty="0"/>
                    </a:p>
                  </a:txBody>
                  <a:tcPr marL="68580" marR="68580" marT="34290" marB="34290">
                    <a:solidFill>
                      <a:schemeClr val="accent1">
                        <a:lumMod val="60000"/>
                        <a:lumOff val="40000"/>
                      </a:schemeClr>
                    </a:solidFill>
                  </a:tcPr>
                </a:tc>
                <a:tc h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t>Not Recommended</a:t>
                      </a:r>
                    </a:p>
                    <a:p>
                      <a:endParaRPr lang="en-GB" sz="1400" dirty="0"/>
                    </a:p>
                  </a:txBody>
                  <a:tcPr marL="68580" marR="68580" marT="34290" marB="34290">
                    <a:solidFill>
                      <a:schemeClr val="accent1">
                        <a:lumMod val="20000"/>
                        <a:lumOff val="80000"/>
                      </a:schemeClr>
                    </a:solidFill>
                  </a:tcPr>
                </a:tc>
                <a:tc>
                  <a:txBody>
                    <a:bodyPr/>
                    <a:lstStyle/>
                    <a:p>
                      <a:pPr algn="ctr"/>
                      <a:r>
                        <a:rPr lang="en-GB" sz="1400" b="1" dirty="0"/>
                        <a:t>Recommended</a:t>
                      </a:r>
                    </a:p>
                  </a:txBody>
                  <a:tcPr marL="68580" marR="68580" marT="34290" marB="34290">
                    <a:solidFill>
                      <a:schemeClr val="accent1">
                        <a:lumMod val="60000"/>
                        <a:lumOff val="40000"/>
                      </a:schemeClr>
                    </a:solidFill>
                  </a:tcPr>
                </a:tc>
                <a:tc>
                  <a:txBody>
                    <a:bodyPr/>
                    <a:lstStyle/>
                    <a:p>
                      <a:r>
                        <a:rPr lang="en-GB" sz="1400" b="1" dirty="0"/>
                        <a:t>Not Recommended</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1"/>
                  </a:ext>
                </a:extLst>
              </a:tr>
              <a:tr h="353506">
                <a:tc rowSpan="5">
                  <a:txBody>
                    <a:bodyPr/>
                    <a:lstStyle/>
                    <a:p>
                      <a:pPr algn="ctr"/>
                      <a:r>
                        <a:rPr lang="en-GB" sz="1400" b="1" dirty="0"/>
                        <a:t>North</a:t>
                      </a:r>
                    </a:p>
                  </a:txBody>
                  <a:tcPr marL="68580" marR="68580" marT="34290" marB="34290"/>
                </a:tc>
                <a:tc>
                  <a:txBody>
                    <a:bodyPr/>
                    <a:lstStyle/>
                    <a:p>
                      <a:r>
                        <a:rPr lang="en-GB" sz="1200" dirty="0"/>
                        <a:t>2014</a:t>
                      </a:r>
                    </a:p>
                  </a:txBody>
                  <a:tcPr marL="68580" marR="68580" marT="34290" marB="34290">
                    <a:solidFill>
                      <a:schemeClr val="accent1">
                        <a:lumMod val="60000"/>
                        <a:lumOff val="40000"/>
                      </a:schemeClr>
                    </a:solidFill>
                  </a:tcPr>
                </a:tc>
                <a:tc>
                  <a:txBody>
                    <a:bodyPr/>
                    <a:lstStyle/>
                    <a:p>
                      <a:r>
                        <a:rPr lang="en-GB" sz="1200" dirty="0"/>
                        <a:t>11/20 = 55%</a:t>
                      </a:r>
                    </a:p>
                  </a:txBody>
                  <a:tcPr marL="68580" marR="68580" marT="34290" marB="34290">
                    <a:solidFill>
                      <a:schemeClr val="accent1">
                        <a:lumMod val="60000"/>
                        <a:lumOff val="40000"/>
                      </a:schemeClr>
                    </a:solidFill>
                  </a:tcPr>
                </a:tc>
                <a:tc>
                  <a:txBody>
                    <a:bodyPr/>
                    <a:lstStyle/>
                    <a:p>
                      <a:r>
                        <a:rPr lang="en-GB" sz="1200" dirty="0"/>
                        <a:t>9/20  = 45%</a:t>
                      </a:r>
                    </a:p>
                  </a:txBody>
                  <a:tcPr marL="68580" marR="68580" marT="34290" marB="34290">
                    <a:solidFill>
                      <a:schemeClr val="accent1">
                        <a:lumMod val="20000"/>
                        <a:lumOff val="80000"/>
                      </a:schemeClr>
                    </a:solidFill>
                  </a:tcPr>
                </a:tc>
                <a:tc>
                  <a:txBody>
                    <a:bodyPr/>
                    <a:lstStyle/>
                    <a:p>
                      <a:r>
                        <a:rPr lang="en-GB" sz="1200" dirty="0"/>
                        <a:t>2/4 = 50%</a:t>
                      </a:r>
                    </a:p>
                  </a:txBody>
                  <a:tcPr marL="68580" marR="68580" marT="34290" marB="34290">
                    <a:solidFill>
                      <a:schemeClr val="accent1">
                        <a:lumMod val="60000"/>
                        <a:lumOff val="40000"/>
                      </a:schemeClr>
                    </a:solidFill>
                  </a:tcPr>
                </a:tc>
                <a:tc>
                  <a:txBody>
                    <a:bodyPr/>
                    <a:lstStyle/>
                    <a:p>
                      <a:r>
                        <a:rPr lang="en-GB" sz="1200" dirty="0"/>
                        <a:t>2/4 = 50%</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2"/>
                  </a:ext>
                </a:extLst>
              </a:tr>
              <a:tr h="353506">
                <a:tc vMerge="1">
                  <a:txBody>
                    <a:bodyPr/>
                    <a:lstStyle/>
                    <a:p>
                      <a:endParaRPr lang="en-GB" dirty="0"/>
                    </a:p>
                  </a:txBody>
                  <a:tcPr/>
                </a:tc>
                <a:tc>
                  <a:txBody>
                    <a:bodyPr/>
                    <a:lstStyle/>
                    <a:p>
                      <a:r>
                        <a:rPr lang="en-GB" sz="1200" dirty="0"/>
                        <a:t>2015</a:t>
                      </a:r>
                    </a:p>
                  </a:txBody>
                  <a:tcPr marL="68580" marR="68580" marT="34290" marB="34290">
                    <a:solidFill>
                      <a:schemeClr val="accent1">
                        <a:lumMod val="60000"/>
                        <a:lumOff val="40000"/>
                      </a:schemeClr>
                    </a:solidFill>
                  </a:tcPr>
                </a:tc>
                <a:tc>
                  <a:txBody>
                    <a:bodyPr/>
                    <a:lstStyle/>
                    <a:p>
                      <a:r>
                        <a:rPr lang="en-GB" sz="1200" dirty="0"/>
                        <a:t>5/6 = 83%</a:t>
                      </a:r>
                    </a:p>
                  </a:txBody>
                  <a:tcPr marL="68580" marR="68580" marT="34290" marB="34290">
                    <a:solidFill>
                      <a:schemeClr val="accent1">
                        <a:lumMod val="60000"/>
                        <a:lumOff val="40000"/>
                      </a:schemeClr>
                    </a:solidFill>
                  </a:tcPr>
                </a:tc>
                <a:tc>
                  <a:txBody>
                    <a:bodyPr/>
                    <a:lstStyle/>
                    <a:p>
                      <a:r>
                        <a:rPr lang="en-GB" sz="1200" dirty="0"/>
                        <a:t>1/6 = 17%</a:t>
                      </a:r>
                    </a:p>
                  </a:txBody>
                  <a:tcPr marL="68580" marR="68580" marT="34290" marB="34290">
                    <a:solidFill>
                      <a:schemeClr val="accent1">
                        <a:lumMod val="20000"/>
                        <a:lumOff val="80000"/>
                      </a:schemeClr>
                    </a:solidFill>
                  </a:tcPr>
                </a:tc>
                <a:tc>
                  <a:txBody>
                    <a:bodyPr/>
                    <a:lstStyle/>
                    <a:p>
                      <a:r>
                        <a:rPr lang="en-GB" sz="1200" dirty="0"/>
                        <a:t>13/14 = 93%</a:t>
                      </a:r>
                    </a:p>
                  </a:txBody>
                  <a:tcPr marL="68580" marR="68580" marT="34290" marB="34290">
                    <a:solidFill>
                      <a:schemeClr val="accent1">
                        <a:lumMod val="60000"/>
                        <a:lumOff val="40000"/>
                      </a:schemeClr>
                    </a:solidFill>
                  </a:tcPr>
                </a:tc>
                <a:tc>
                  <a:txBody>
                    <a:bodyPr/>
                    <a:lstStyle/>
                    <a:p>
                      <a:r>
                        <a:rPr lang="en-GB" sz="1200" dirty="0"/>
                        <a:t>1/14 = 7%</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3"/>
                  </a:ext>
                </a:extLst>
              </a:tr>
              <a:tr h="353506">
                <a:tc vMerge="1">
                  <a:txBody>
                    <a:bodyPr/>
                    <a:lstStyle/>
                    <a:p>
                      <a:endParaRPr lang="en-GB" dirty="0"/>
                    </a:p>
                  </a:txBody>
                  <a:tcPr/>
                </a:tc>
                <a:tc>
                  <a:txBody>
                    <a:bodyPr/>
                    <a:lstStyle/>
                    <a:p>
                      <a:r>
                        <a:rPr lang="en-GB" sz="1200" dirty="0"/>
                        <a:t>2016</a:t>
                      </a:r>
                    </a:p>
                  </a:txBody>
                  <a:tcPr marL="68580" marR="68580" marT="34290" marB="34290">
                    <a:solidFill>
                      <a:schemeClr val="accent1">
                        <a:lumMod val="60000"/>
                        <a:lumOff val="40000"/>
                      </a:schemeClr>
                    </a:solidFill>
                  </a:tcPr>
                </a:tc>
                <a:tc>
                  <a:txBody>
                    <a:bodyPr/>
                    <a:lstStyle/>
                    <a:p>
                      <a:r>
                        <a:rPr lang="en-GB" sz="1200" dirty="0"/>
                        <a:t>8/13 = 62%</a:t>
                      </a:r>
                    </a:p>
                  </a:txBody>
                  <a:tcPr marL="68580" marR="68580" marT="34290" marB="34290">
                    <a:solidFill>
                      <a:schemeClr val="accent1">
                        <a:lumMod val="60000"/>
                        <a:lumOff val="40000"/>
                      </a:schemeClr>
                    </a:solidFill>
                  </a:tcPr>
                </a:tc>
                <a:tc>
                  <a:txBody>
                    <a:bodyPr/>
                    <a:lstStyle/>
                    <a:p>
                      <a:r>
                        <a:rPr lang="en-GB" sz="1200" dirty="0"/>
                        <a:t>5/13 = 38%</a:t>
                      </a:r>
                    </a:p>
                  </a:txBody>
                  <a:tcPr marL="68580" marR="68580" marT="34290" marB="34290">
                    <a:solidFill>
                      <a:schemeClr val="accent1">
                        <a:lumMod val="20000"/>
                        <a:lumOff val="80000"/>
                      </a:schemeClr>
                    </a:solidFill>
                  </a:tcPr>
                </a:tc>
                <a:tc>
                  <a:txBody>
                    <a:bodyPr/>
                    <a:lstStyle/>
                    <a:p>
                      <a:r>
                        <a:rPr lang="en-GB" sz="1200" dirty="0"/>
                        <a:t>13/18 = 72%</a:t>
                      </a:r>
                    </a:p>
                  </a:txBody>
                  <a:tcPr marL="68580" marR="68580" marT="34290" marB="34290">
                    <a:solidFill>
                      <a:schemeClr val="accent1">
                        <a:lumMod val="60000"/>
                        <a:lumOff val="40000"/>
                      </a:schemeClr>
                    </a:solidFill>
                  </a:tcPr>
                </a:tc>
                <a:tc>
                  <a:txBody>
                    <a:bodyPr/>
                    <a:lstStyle/>
                    <a:p>
                      <a:r>
                        <a:rPr lang="en-GB" sz="1200" dirty="0"/>
                        <a:t>5/18 = 28%</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4"/>
                  </a:ext>
                </a:extLst>
              </a:tr>
              <a:tr h="356456">
                <a:tc vMerge="1">
                  <a:txBody>
                    <a:bodyPr/>
                    <a:lstStyle/>
                    <a:p>
                      <a:endParaRPr lang="en-GB" dirty="0"/>
                    </a:p>
                  </a:txBody>
                  <a:tcPr/>
                </a:tc>
                <a:tc>
                  <a:txBody>
                    <a:bodyPr/>
                    <a:lstStyle/>
                    <a:p>
                      <a:r>
                        <a:rPr lang="en-GB" sz="1400" b="1" dirty="0">
                          <a:solidFill>
                            <a:schemeClr val="bg1"/>
                          </a:solidFill>
                        </a:rPr>
                        <a:t>Total</a:t>
                      </a:r>
                    </a:p>
                  </a:txBody>
                  <a:tcPr marL="68580" marR="68580" marT="34290" marB="34290">
                    <a:solidFill>
                      <a:srgbClr val="002060"/>
                    </a:solidFill>
                  </a:tcPr>
                </a:tc>
                <a:tc>
                  <a:txBody>
                    <a:bodyPr/>
                    <a:lstStyle/>
                    <a:p>
                      <a:r>
                        <a:rPr lang="en-GB" sz="1400" b="1" dirty="0">
                          <a:solidFill>
                            <a:schemeClr val="bg1"/>
                          </a:solidFill>
                        </a:rPr>
                        <a:t>24/39 (= 62%)</a:t>
                      </a:r>
                    </a:p>
                  </a:txBody>
                  <a:tcPr marL="68580" marR="68580" marT="34290" marB="34290">
                    <a:solidFill>
                      <a:srgbClr val="002060"/>
                    </a:solidFill>
                  </a:tcPr>
                </a:tc>
                <a:tc>
                  <a:txBody>
                    <a:bodyPr/>
                    <a:lstStyle/>
                    <a:p>
                      <a:r>
                        <a:rPr lang="en-GB" sz="1400" b="1" dirty="0"/>
                        <a:t>15/39 (= 38%)</a:t>
                      </a:r>
                    </a:p>
                  </a:txBody>
                  <a:tcPr marL="68580" marR="68580" marT="34290" marB="34290">
                    <a:solidFill>
                      <a:schemeClr val="accent1">
                        <a:lumMod val="20000"/>
                        <a:lumOff val="80000"/>
                      </a:schemeClr>
                    </a:solidFill>
                  </a:tcPr>
                </a:tc>
                <a:tc>
                  <a:txBody>
                    <a:bodyPr/>
                    <a:lstStyle/>
                    <a:p>
                      <a:r>
                        <a:rPr lang="en-GB" sz="1400" b="1" dirty="0">
                          <a:solidFill>
                            <a:schemeClr val="bg1"/>
                          </a:solidFill>
                        </a:rPr>
                        <a:t>28/36 (= 78%)</a:t>
                      </a:r>
                    </a:p>
                  </a:txBody>
                  <a:tcPr marL="68580" marR="68580" marT="34290" marB="34290">
                    <a:solidFill>
                      <a:srgbClr val="002060"/>
                    </a:solidFill>
                  </a:tcPr>
                </a:tc>
                <a:tc>
                  <a:txBody>
                    <a:bodyPr/>
                    <a:lstStyle/>
                    <a:p>
                      <a:r>
                        <a:rPr lang="en-GB" sz="1400" b="1" dirty="0"/>
                        <a:t>8/36 (= 22%)</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5"/>
                  </a:ext>
                </a:extLst>
              </a:tr>
              <a:tr h="356456">
                <a:tc vMerge="1">
                  <a:txBody>
                    <a:bodyPr/>
                    <a:lstStyle/>
                    <a:p>
                      <a:endParaRPr lang="en-GB" dirty="0"/>
                    </a:p>
                  </a:txBody>
                  <a:tcPr/>
                </a:tc>
                <a:tc>
                  <a:txBody>
                    <a:bodyPr/>
                    <a:lstStyle/>
                    <a:p>
                      <a:endParaRPr lang="en-GB" sz="1400" dirty="0"/>
                    </a:p>
                  </a:txBody>
                  <a:tcPr marL="68580" marR="68580" marT="34290" marB="34290">
                    <a:solidFill>
                      <a:schemeClr val="accent1">
                        <a:lumMod val="60000"/>
                        <a:lumOff val="40000"/>
                      </a:schemeClr>
                    </a:solidFill>
                  </a:tcPr>
                </a:tc>
                <a:tc>
                  <a:txBody>
                    <a:bodyPr/>
                    <a:lstStyle/>
                    <a:p>
                      <a:endParaRPr lang="en-GB" sz="1400" dirty="0"/>
                    </a:p>
                  </a:txBody>
                  <a:tcPr marL="68580" marR="68580" marT="34290" marB="34290">
                    <a:solidFill>
                      <a:schemeClr val="accent1">
                        <a:lumMod val="60000"/>
                        <a:lumOff val="40000"/>
                      </a:schemeClr>
                    </a:solidFill>
                  </a:tcPr>
                </a:tc>
                <a:tc>
                  <a:txBody>
                    <a:bodyPr/>
                    <a:lstStyle/>
                    <a:p>
                      <a:endParaRPr lang="en-GB" sz="1400" dirty="0"/>
                    </a:p>
                  </a:txBody>
                  <a:tcPr marL="68580" marR="68580" marT="34290" marB="34290">
                    <a:solidFill>
                      <a:schemeClr val="accent1">
                        <a:lumMod val="20000"/>
                        <a:lumOff val="80000"/>
                      </a:schemeClr>
                    </a:solidFill>
                  </a:tcPr>
                </a:tc>
                <a:tc>
                  <a:txBody>
                    <a:bodyPr/>
                    <a:lstStyle/>
                    <a:p>
                      <a:endParaRPr lang="en-GB" sz="1400" dirty="0"/>
                    </a:p>
                  </a:txBody>
                  <a:tcPr marL="68580" marR="68580" marT="34290" marB="34290">
                    <a:solidFill>
                      <a:schemeClr val="accent1">
                        <a:lumMod val="60000"/>
                        <a:lumOff val="40000"/>
                      </a:schemeClr>
                    </a:solidFill>
                  </a:tcPr>
                </a:tc>
                <a:tc>
                  <a:txBody>
                    <a:bodyPr/>
                    <a:lstStyle/>
                    <a:p>
                      <a:endParaRPr lang="en-GB" sz="1400" dirty="0"/>
                    </a:p>
                  </a:txBody>
                  <a:tcPr marL="68580" marR="68580" marT="34290" marB="34290">
                    <a:solidFill>
                      <a:schemeClr val="accent1">
                        <a:lumMod val="20000"/>
                        <a:lumOff val="80000"/>
                      </a:schemeClr>
                    </a:solidFill>
                  </a:tcPr>
                </a:tc>
                <a:extLst>
                  <a:ext uri="{0D108BD9-81ED-4DB2-BD59-A6C34878D82A}">
                    <a16:rowId xmlns:a16="http://schemas.microsoft.com/office/drawing/2014/main" val="10006"/>
                  </a:ext>
                </a:extLst>
              </a:tr>
              <a:tr h="353506">
                <a:tc rowSpan="4">
                  <a:txBody>
                    <a:bodyPr/>
                    <a:lstStyle/>
                    <a:p>
                      <a:pPr algn="ctr"/>
                      <a:r>
                        <a:rPr lang="en-GB" sz="1400" b="1" dirty="0"/>
                        <a:t>South</a:t>
                      </a:r>
                    </a:p>
                  </a:txBody>
                  <a:tcPr marL="68580" marR="68580" marT="34290" marB="34290"/>
                </a:tc>
                <a:tc>
                  <a:txBody>
                    <a:bodyPr/>
                    <a:lstStyle/>
                    <a:p>
                      <a:r>
                        <a:rPr lang="en-GB" sz="1200" dirty="0"/>
                        <a:t>2014</a:t>
                      </a:r>
                    </a:p>
                  </a:txBody>
                  <a:tcPr marL="68580" marR="68580" marT="34290" marB="34290">
                    <a:solidFill>
                      <a:schemeClr val="accent1">
                        <a:lumMod val="60000"/>
                        <a:lumOff val="40000"/>
                      </a:schemeClr>
                    </a:solidFill>
                  </a:tcPr>
                </a:tc>
                <a:tc>
                  <a:txBody>
                    <a:bodyPr/>
                    <a:lstStyle/>
                    <a:p>
                      <a:r>
                        <a:rPr lang="en-GB" sz="1200" dirty="0"/>
                        <a:t>3/13 = 23%</a:t>
                      </a:r>
                    </a:p>
                  </a:txBody>
                  <a:tcPr marL="68580" marR="68580" marT="34290" marB="34290">
                    <a:solidFill>
                      <a:schemeClr val="accent1">
                        <a:lumMod val="60000"/>
                        <a:lumOff val="40000"/>
                      </a:schemeClr>
                    </a:solidFill>
                  </a:tcPr>
                </a:tc>
                <a:tc>
                  <a:txBody>
                    <a:bodyPr/>
                    <a:lstStyle/>
                    <a:p>
                      <a:r>
                        <a:rPr lang="en-GB" sz="1200" dirty="0"/>
                        <a:t>10/13  = 77%</a:t>
                      </a:r>
                    </a:p>
                  </a:txBody>
                  <a:tcPr marL="68580" marR="68580" marT="34290" marB="34290">
                    <a:solidFill>
                      <a:schemeClr val="accent1">
                        <a:lumMod val="20000"/>
                        <a:lumOff val="80000"/>
                      </a:schemeClr>
                    </a:solidFill>
                  </a:tcPr>
                </a:tc>
                <a:tc>
                  <a:txBody>
                    <a:bodyPr/>
                    <a:lstStyle/>
                    <a:p>
                      <a:r>
                        <a:rPr lang="en-GB" sz="1200" dirty="0"/>
                        <a:t>7/13 = 54%</a:t>
                      </a:r>
                    </a:p>
                  </a:txBody>
                  <a:tcPr marL="68580" marR="68580" marT="34290" marB="34290">
                    <a:solidFill>
                      <a:schemeClr val="accent1">
                        <a:lumMod val="60000"/>
                        <a:lumOff val="40000"/>
                      </a:schemeClr>
                    </a:solidFill>
                  </a:tcPr>
                </a:tc>
                <a:tc>
                  <a:txBody>
                    <a:bodyPr/>
                    <a:lstStyle/>
                    <a:p>
                      <a:r>
                        <a:rPr lang="en-GB" sz="1200" dirty="0"/>
                        <a:t>6/13 = 46%</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7"/>
                  </a:ext>
                </a:extLst>
              </a:tr>
              <a:tr h="353506">
                <a:tc vMerge="1">
                  <a:txBody>
                    <a:bodyPr/>
                    <a:lstStyle/>
                    <a:p>
                      <a:endParaRPr lang="en-GB" dirty="0"/>
                    </a:p>
                  </a:txBody>
                  <a:tcPr/>
                </a:tc>
                <a:tc>
                  <a:txBody>
                    <a:bodyPr/>
                    <a:lstStyle/>
                    <a:p>
                      <a:r>
                        <a:rPr lang="en-GB" sz="1200" dirty="0"/>
                        <a:t>2015</a:t>
                      </a:r>
                    </a:p>
                  </a:txBody>
                  <a:tcPr marL="68580" marR="68580" marT="34290" marB="34290">
                    <a:solidFill>
                      <a:schemeClr val="accent1">
                        <a:lumMod val="60000"/>
                        <a:lumOff val="40000"/>
                      </a:schemeClr>
                    </a:solidFill>
                  </a:tcPr>
                </a:tc>
                <a:tc>
                  <a:txBody>
                    <a:bodyPr/>
                    <a:lstStyle/>
                    <a:p>
                      <a:r>
                        <a:rPr lang="en-GB" sz="1200" dirty="0"/>
                        <a:t>8/12 = 67%</a:t>
                      </a:r>
                    </a:p>
                  </a:txBody>
                  <a:tcPr marL="68580" marR="68580" marT="34290" marB="34290">
                    <a:solidFill>
                      <a:schemeClr val="accent1">
                        <a:lumMod val="60000"/>
                        <a:lumOff val="40000"/>
                      </a:schemeClr>
                    </a:solidFill>
                  </a:tcPr>
                </a:tc>
                <a:tc>
                  <a:txBody>
                    <a:bodyPr/>
                    <a:lstStyle/>
                    <a:p>
                      <a:r>
                        <a:rPr lang="en-GB" sz="1200" dirty="0"/>
                        <a:t>4/12 = 33%</a:t>
                      </a:r>
                    </a:p>
                  </a:txBody>
                  <a:tcPr marL="68580" marR="68580" marT="34290" marB="34290">
                    <a:solidFill>
                      <a:schemeClr val="accent1">
                        <a:lumMod val="20000"/>
                        <a:lumOff val="80000"/>
                      </a:schemeClr>
                    </a:solidFill>
                  </a:tcPr>
                </a:tc>
                <a:tc>
                  <a:txBody>
                    <a:bodyPr/>
                    <a:lstStyle/>
                    <a:p>
                      <a:r>
                        <a:rPr lang="en-GB" sz="1200" dirty="0"/>
                        <a:t>4/10 = 40%</a:t>
                      </a:r>
                      <a:r>
                        <a:rPr lang="en-GB" sz="1200" baseline="0" dirty="0"/>
                        <a:t> </a:t>
                      </a:r>
                      <a:endParaRPr lang="en-GB" sz="1200" dirty="0"/>
                    </a:p>
                  </a:txBody>
                  <a:tcPr marL="68580" marR="68580" marT="34290" marB="34290">
                    <a:solidFill>
                      <a:schemeClr val="accent1">
                        <a:lumMod val="60000"/>
                        <a:lumOff val="40000"/>
                      </a:schemeClr>
                    </a:solidFill>
                  </a:tcPr>
                </a:tc>
                <a:tc>
                  <a:txBody>
                    <a:bodyPr/>
                    <a:lstStyle/>
                    <a:p>
                      <a:r>
                        <a:rPr lang="en-GB" sz="1200" dirty="0"/>
                        <a:t>6/10 = 60%</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8"/>
                  </a:ext>
                </a:extLst>
              </a:tr>
              <a:tr h="353506">
                <a:tc vMerge="1">
                  <a:txBody>
                    <a:bodyPr/>
                    <a:lstStyle/>
                    <a:p>
                      <a:endParaRPr lang="en-GB" dirty="0"/>
                    </a:p>
                  </a:txBody>
                  <a:tcPr/>
                </a:tc>
                <a:tc>
                  <a:txBody>
                    <a:bodyPr/>
                    <a:lstStyle/>
                    <a:p>
                      <a:r>
                        <a:rPr lang="en-GB" sz="1200" dirty="0"/>
                        <a:t>2016</a:t>
                      </a:r>
                    </a:p>
                  </a:txBody>
                  <a:tcPr marL="68580" marR="68580" marT="34290" marB="34290">
                    <a:solidFill>
                      <a:schemeClr val="accent1">
                        <a:lumMod val="60000"/>
                        <a:lumOff val="40000"/>
                      </a:schemeClr>
                    </a:solidFill>
                  </a:tcPr>
                </a:tc>
                <a:tc>
                  <a:txBody>
                    <a:bodyPr/>
                    <a:lstStyle/>
                    <a:p>
                      <a:r>
                        <a:rPr lang="en-GB" sz="1200" dirty="0"/>
                        <a:t>9/15 =</a:t>
                      </a:r>
                      <a:r>
                        <a:rPr lang="en-GB" sz="1200" baseline="0" dirty="0"/>
                        <a:t> 60%</a:t>
                      </a:r>
                      <a:endParaRPr lang="en-GB" sz="1200" dirty="0"/>
                    </a:p>
                  </a:txBody>
                  <a:tcPr marL="68580" marR="68580" marT="34290" marB="34290">
                    <a:solidFill>
                      <a:schemeClr val="accent1">
                        <a:lumMod val="60000"/>
                        <a:lumOff val="40000"/>
                      </a:schemeClr>
                    </a:solidFill>
                  </a:tcPr>
                </a:tc>
                <a:tc>
                  <a:txBody>
                    <a:bodyPr/>
                    <a:lstStyle/>
                    <a:p>
                      <a:r>
                        <a:rPr lang="en-GB" sz="1200" dirty="0"/>
                        <a:t>6/15</a:t>
                      </a:r>
                      <a:r>
                        <a:rPr lang="en-GB" sz="1200" baseline="0" dirty="0"/>
                        <a:t> = 40%</a:t>
                      </a:r>
                      <a:endParaRPr lang="en-GB" sz="1200" dirty="0"/>
                    </a:p>
                  </a:txBody>
                  <a:tcPr marL="68580" marR="68580" marT="34290" marB="34290">
                    <a:solidFill>
                      <a:schemeClr val="accent1">
                        <a:lumMod val="20000"/>
                        <a:lumOff val="80000"/>
                      </a:schemeClr>
                    </a:solidFill>
                  </a:tcPr>
                </a:tc>
                <a:tc>
                  <a:txBody>
                    <a:bodyPr/>
                    <a:lstStyle/>
                    <a:p>
                      <a:r>
                        <a:rPr lang="en-GB" sz="1200" dirty="0"/>
                        <a:t>11/16 </a:t>
                      </a:r>
                      <a:r>
                        <a:rPr lang="en-GB" sz="1200" baseline="0" dirty="0"/>
                        <a:t> = 69%</a:t>
                      </a:r>
                      <a:endParaRPr lang="en-GB" sz="1200" dirty="0"/>
                    </a:p>
                  </a:txBody>
                  <a:tcPr marL="68580" marR="68580" marT="34290" marB="34290">
                    <a:solidFill>
                      <a:schemeClr val="accent1">
                        <a:lumMod val="60000"/>
                        <a:lumOff val="40000"/>
                      </a:schemeClr>
                    </a:solidFill>
                  </a:tcPr>
                </a:tc>
                <a:tc>
                  <a:txBody>
                    <a:bodyPr/>
                    <a:lstStyle/>
                    <a:p>
                      <a:r>
                        <a:rPr lang="en-GB" sz="1200" dirty="0"/>
                        <a:t>5/16 = 31%</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9"/>
                  </a:ext>
                </a:extLst>
              </a:tr>
              <a:tr h="356456">
                <a:tc vMerge="1">
                  <a:txBody>
                    <a:bodyPr/>
                    <a:lstStyle/>
                    <a:p>
                      <a:endParaRPr lang="en-GB" dirty="0"/>
                    </a:p>
                  </a:txBody>
                  <a:tcPr/>
                </a:tc>
                <a:tc>
                  <a:txBody>
                    <a:bodyPr/>
                    <a:lstStyle/>
                    <a:p>
                      <a:r>
                        <a:rPr lang="en-GB" sz="1400" b="1" dirty="0">
                          <a:solidFill>
                            <a:schemeClr val="bg1"/>
                          </a:solidFill>
                        </a:rPr>
                        <a:t>Total</a:t>
                      </a:r>
                    </a:p>
                  </a:txBody>
                  <a:tcPr marL="68580" marR="68580" marT="34290" marB="34290">
                    <a:solidFill>
                      <a:srgbClr val="002060"/>
                    </a:solidFill>
                  </a:tcPr>
                </a:tc>
                <a:tc>
                  <a:txBody>
                    <a:bodyPr/>
                    <a:lstStyle/>
                    <a:p>
                      <a:r>
                        <a:rPr lang="en-GB" sz="1400" b="1" dirty="0">
                          <a:solidFill>
                            <a:schemeClr val="bg1"/>
                          </a:solidFill>
                        </a:rPr>
                        <a:t>20/40 (= 50%)</a:t>
                      </a:r>
                    </a:p>
                  </a:txBody>
                  <a:tcPr marL="68580" marR="68580" marT="34290" marB="34290">
                    <a:solidFill>
                      <a:srgbClr val="002060"/>
                    </a:solidFill>
                  </a:tcPr>
                </a:tc>
                <a:tc>
                  <a:txBody>
                    <a:bodyPr/>
                    <a:lstStyle/>
                    <a:p>
                      <a:r>
                        <a:rPr lang="en-GB" sz="1400" b="1" dirty="0"/>
                        <a:t>20/40 (= 50%)</a:t>
                      </a:r>
                    </a:p>
                  </a:txBody>
                  <a:tcPr marL="68580" marR="68580" marT="34290" marB="34290">
                    <a:solidFill>
                      <a:schemeClr val="accent1">
                        <a:lumMod val="20000"/>
                        <a:lumOff val="80000"/>
                      </a:schemeClr>
                    </a:solidFill>
                  </a:tcPr>
                </a:tc>
                <a:tc>
                  <a:txBody>
                    <a:bodyPr/>
                    <a:lstStyle/>
                    <a:p>
                      <a:r>
                        <a:rPr lang="en-GB" sz="1400" b="1" dirty="0">
                          <a:solidFill>
                            <a:schemeClr val="bg1"/>
                          </a:solidFill>
                        </a:rPr>
                        <a:t>22/39 (= 56%)</a:t>
                      </a:r>
                    </a:p>
                  </a:txBody>
                  <a:tcPr marL="68580" marR="68580" marT="34290" marB="34290">
                    <a:solidFill>
                      <a:srgbClr val="002060"/>
                    </a:solidFill>
                  </a:tcPr>
                </a:tc>
                <a:tc>
                  <a:txBody>
                    <a:bodyPr/>
                    <a:lstStyle/>
                    <a:p>
                      <a:r>
                        <a:rPr lang="en-GB" sz="1400" b="1" dirty="0"/>
                        <a:t>17/39 (= 44%)</a:t>
                      </a:r>
                    </a:p>
                  </a:txBody>
                  <a:tcPr marL="68580" marR="68580" marT="34290" marB="34290">
                    <a:solidFill>
                      <a:schemeClr val="accent1">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7121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Do Assessment Centres Increase Accuracy of Selection Decisions?</a:t>
            </a:r>
          </a:p>
        </p:txBody>
      </p:sp>
      <p:sp>
        <p:nvSpPr>
          <p:cNvPr id="6" name="Content Placeholder 5"/>
          <p:cNvSpPr>
            <a:spLocks noGrp="1"/>
          </p:cNvSpPr>
          <p:nvPr>
            <p:ph idx="1"/>
          </p:nvPr>
        </p:nvSpPr>
        <p:spPr>
          <a:xfrm>
            <a:off x="533400" y="1475232"/>
            <a:ext cx="7981949" cy="5306568"/>
          </a:xfrm>
        </p:spPr>
        <p:txBody>
          <a:bodyPr>
            <a:normAutofit fontScale="92500" lnSpcReduction="20000"/>
          </a:bodyPr>
          <a:lstStyle/>
          <a:p>
            <a:pPr>
              <a:defRPr/>
            </a:pPr>
            <a:r>
              <a:rPr lang="en-GB" b="1" dirty="0"/>
              <a:t>Research findings indicate:</a:t>
            </a:r>
          </a:p>
          <a:p>
            <a:pPr marL="457200" lvl="1" indent="0" algn="just">
              <a:buNone/>
              <a:defRPr/>
            </a:pPr>
            <a:r>
              <a:rPr lang="en-GB" i="1" dirty="0"/>
              <a:t>Assessment Centres yield the highest validity scores (a correlation score of 0.7) when compared to other selection techniques providing the methodology is applied rigorously and appropriately.</a:t>
            </a:r>
          </a:p>
          <a:p>
            <a:pPr marL="0" indent="0" algn="just">
              <a:lnSpc>
                <a:spcPct val="100000"/>
              </a:lnSpc>
              <a:spcBef>
                <a:spcPts val="0"/>
              </a:spcBef>
              <a:buNone/>
              <a:defRPr/>
            </a:pPr>
            <a:endParaRPr lang="en-GB" b="1" dirty="0"/>
          </a:p>
          <a:p>
            <a:pPr algn="just">
              <a:lnSpc>
                <a:spcPct val="100000"/>
              </a:lnSpc>
              <a:spcBef>
                <a:spcPts val="0"/>
              </a:spcBef>
              <a:defRPr/>
            </a:pPr>
            <a:r>
              <a:rPr lang="en-GB" b="1" dirty="0"/>
              <a:t>Points to Consider</a:t>
            </a:r>
          </a:p>
          <a:p>
            <a:pPr marL="457200" lvl="1" indent="0">
              <a:lnSpc>
                <a:spcPct val="100000"/>
              </a:lnSpc>
              <a:spcBef>
                <a:spcPts val="0"/>
              </a:spcBef>
              <a:buNone/>
            </a:pPr>
            <a:r>
              <a:rPr lang="en-GB" b="1" i="1" dirty="0"/>
              <a:t>Content Validity: </a:t>
            </a:r>
            <a:r>
              <a:rPr lang="en-GB" i="1" dirty="0"/>
              <a:t>Concerned with ensuring that the exercise content reflects the demands, context and complexity of the target role as accurately as possible. </a:t>
            </a:r>
          </a:p>
          <a:p>
            <a:pPr marL="457200" lvl="1" indent="0">
              <a:lnSpc>
                <a:spcPct val="100000"/>
              </a:lnSpc>
              <a:spcBef>
                <a:spcPts val="0"/>
              </a:spcBef>
              <a:buNone/>
            </a:pPr>
            <a:endParaRPr lang="en-GB" i="1" dirty="0"/>
          </a:p>
          <a:p>
            <a:pPr marL="457200" lvl="1" indent="0">
              <a:lnSpc>
                <a:spcPct val="100000"/>
              </a:lnSpc>
              <a:spcBef>
                <a:spcPts val="0"/>
              </a:spcBef>
              <a:buNone/>
            </a:pPr>
            <a:r>
              <a:rPr lang="en-GB" b="1" i="1" dirty="0"/>
              <a:t>Construct Validity: </a:t>
            </a:r>
            <a:r>
              <a:rPr lang="en-GB" i="1" dirty="0"/>
              <a:t>Explores the extent to which criteria/ competencies being measured are discrete variables and relate to the target job. </a:t>
            </a:r>
          </a:p>
          <a:p>
            <a:pPr marL="457200" lvl="1" indent="0">
              <a:lnSpc>
                <a:spcPct val="100000"/>
              </a:lnSpc>
              <a:spcBef>
                <a:spcPts val="0"/>
              </a:spcBef>
              <a:buNone/>
            </a:pPr>
            <a:endParaRPr lang="en-GB" i="1" dirty="0"/>
          </a:p>
          <a:p>
            <a:pPr marL="457200" lvl="1" indent="0">
              <a:lnSpc>
                <a:spcPct val="100000"/>
              </a:lnSpc>
              <a:spcBef>
                <a:spcPts val="0"/>
              </a:spcBef>
              <a:buNone/>
            </a:pPr>
            <a:r>
              <a:rPr lang="en-GB" b="1" i="1" dirty="0"/>
              <a:t>Predictive Validity Studies: </a:t>
            </a:r>
            <a:r>
              <a:rPr lang="en-GB" i="1" dirty="0"/>
              <a:t>Performance of candidates </a:t>
            </a:r>
            <a:r>
              <a:rPr lang="en-GB" dirty="0"/>
              <a:t>can be tracked over time through identifying career progression, appraisal ratings, 360 evaluations, self-evaluation and other similar measures</a:t>
            </a:r>
            <a:endParaRPr lang="en-GB" b="1" i="1" dirty="0"/>
          </a:p>
          <a:p>
            <a:pPr marL="457200" lvl="1" indent="0">
              <a:lnSpc>
                <a:spcPct val="100000"/>
              </a:lnSpc>
              <a:spcBef>
                <a:spcPts val="0"/>
              </a:spcBef>
              <a:buNone/>
            </a:pPr>
            <a:endParaRPr lang="en-US" b="1" i="1" dirty="0"/>
          </a:p>
          <a:p>
            <a:pPr marL="457200" lvl="1" indent="0">
              <a:buNone/>
            </a:pPr>
            <a:r>
              <a:rPr lang="en-US" b="1" i="1" dirty="0"/>
              <a:t>Updating Exercises: </a:t>
            </a:r>
            <a:r>
              <a:rPr lang="en-US" i="1" dirty="0"/>
              <a:t>Parallel forms of exercises help to maintain validity of outcomes</a:t>
            </a:r>
          </a:p>
          <a:p>
            <a:pPr marL="457200" lvl="1" indent="0">
              <a:buNone/>
            </a:pPr>
            <a:endParaRPr lang="en-GB" i="1" dirty="0"/>
          </a:p>
          <a:p>
            <a:pPr marL="457200" lvl="1" indent="0">
              <a:buNone/>
            </a:pPr>
            <a:endParaRPr lang="en-GB" i="1" dirty="0"/>
          </a:p>
          <a:p>
            <a:pPr marL="457200" lvl="1" indent="0">
              <a:buNone/>
            </a:pPr>
            <a:endParaRPr lang="en-GB" i="1" dirty="0"/>
          </a:p>
          <a:p>
            <a:pPr marL="0" indent="0" algn="just">
              <a:buNone/>
              <a:defRPr/>
            </a:pPr>
            <a:endParaRPr lang="en-US" altLang="en-US" i="1" kern="0" dirty="0">
              <a:solidFill>
                <a:schemeClr val="bg1">
                  <a:lumMod val="50000"/>
                </a:schemeClr>
              </a:solidFill>
            </a:endParaRPr>
          </a:p>
        </p:txBody>
      </p:sp>
      <p:sp>
        <p:nvSpPr>
          <p:cNvPr id="5" name="Slide Number Placeholder 5"/>
          <p:cNvSpPr txBox="1">
            <a:spLocks/>
          </p:cNvSpPr>
          <p:nvPr/>
        </p:nvSpPr>
        <p:spPr>
          <a:xfrm>
            <a:off x="7924800" y="6553200"/>
            <a:ext cx="2057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1pPr>
            <a:lvl2pPr marL="742950" indent="-28575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2pPr>
            <a:lvl3pPr marL="1143000" indent="-22860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3pPr>
            <a:lvl4pPr marL="1600200" indent="-22860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4pPr>
            <a:lvl5pPr marL="2057400" indent="-22860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5pPr>
            <a:lvl6pPr marL="25146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6pPr>
            <a:lvl7pPr marL="29718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7pPr>
            <a:lvl8pPr marL="34290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8pPr>
            <a:lvl9pPr marL="38862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9pPr>
          </a:lstStyle>
          <a:p>
            <a:pPr eaLnBrk="1" hangingPunct="1"/>
            <a:r>
              <a:rPr lang="en-US" altLang="en-US" sz="1400" dirty="0">
                <a:solidFill>
                  <a:schemeClr val="bg2"/>
                </a:solidFill>
                <a:latin typeface="Calibri" panose="020F0502020204030204" pitchFamily="34" charset="0"/>
              </a:rPr>
              <a:t>	</a:t>
            </a:r>
            <a:r>
              <a:rPr lang="en-US" altLang="en-US" sz="1200" dirty="0">
                <a:solidFill>
                  <a:schemeClr val="bg2"/>
                </a:solidFill>
                <a:latin typeface="Calibri" panose="020F0502020204030204" pitchFamily="34" charset="0"/>
              </a:rPr>
              <a:t>2</a:t>
            </a:r>
          </a:p>
        </p:txBody>
      </p:sp>
    </p:spTree>
    <p:extLst>
      <p:ext uri="{BB962C8B-B14F-4D97-AF65-F5344CB8AC3E}">
        <p14:creationId xmlns:p14="http://schemas.microsoft.com/office/powerpoint/2010/main" val="2468113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en-US" dirty="0"/>
              <a:t>Using Candidate Pools for Assignment</a:t>
            </a:r>
          </a:p>
        </p:txBody>
      </p:sp>
      <p:sp>
        <p:nvSpPr>
          <p:cNvPr id="6" name="Content Placeholder 5"/>
          <p:cNvSpPr>
            <a:spLocks noGrp="1"/>
          </p:cNvSpPr>
          <p:nvPr>
            <p:ph idx="1"/>
          </p:nvPr>
        </p:nvSpPr>
        <p:spPr>
          <a:xfrm>
            <a:off x="628650" y="1579530"/>
            <a:ext cx="7981950" cy="4576763"/>
          </a:xfrm>
        </p:spPr>
        <p:txBody>
          <a:bodyPr>
            <a:normAutofit/>
          </a:bodyPr>
          <a:lstStyle/>
          <a:p>
            <a:r>
              <a:rPr lang="en-US" altLang="en-US" dirty="0"/>
              <a:t>We assess more candidates than we have positions and we have three pools:</a:t>
            </a:r>
          </a:p>
          <a:p>
            <a:r>
              <a:rPr lang="en-US" altLang="en-US" dirty="0"/>
              <a:t>Pool A – those assessed who could be deployed immediately (55 people)</a:t>
            </a:r>
          </a:p>
          <a:p>
            <a:r>
              <a:rPr lang="en-US" altLang="en-US" dirty="0"/>
              <a:t>Pool B – those serving on other assignments (115 people)</a:t>
            </a:r>
          </a:p>
          <a:p>
            <a:r>
              <a:rPr lang="en-US" altLang="en-US" dirty="0"/>
              <a:t>Pool C – serving RC’s (122 people) </a:t>
            </a:r>
          </a:p>
          <a:p>
            <a:r>
              <a:rPr lang="en-US" altLang="en-US" dirty="0"/>
              <a:t>We want to have pre-assessed candidates ready to assign: </a:t>
            </a:r>
          </a:p>
          <a:p>
            <a:pPr lvl="1"/>
            <a:r>
              <a:rPr lang="en-US" altLang="en-US" sz="1800" dirty="0"/>
              <a:t>Government clearance can take time</a:t>
            </a:r>
          </a:p>
          <a:p>
            <a:pPr lvl="1"/>
            <a:r>
              <a:rPr lang="en-US" altLang="en-US" sz="1800" dirty="0"/>
              <a:t>We need to take account of nationality, languages, and the diversity of roles (humanitarian, crisis, fragile states, middle income etc) </a:t>
            </a:r>
          </a:p>
        </p:txBody>
      </p:sp>
      <p:sp>
        <p:nvSpPr>
          <p:cNvPr id="5" name="Slide Number Placeholder 5"/>
          <p:cNvSpPr txBox="1">
            <a:spLocks/>
          </p:cNvSpPr>
          <p:nvPr/>
        </p:nvSpPr>
        <p:spPr>
          <a:xfrm>
            <a:off x="7924800" y="6553200"/>
            <a:ext cx="2057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1pPr>
            <a:lvl2pPr marL="742950" indent="-28575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2pPr>
            <a:lvl3pPr marL="1143000" indent="-22860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3pPr>
            <a:lvl4pPr marL="1600200" indent="-22860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4pPr>
            <a:lvl5pPr marL="2057400" indent="-22860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5pPr>
            <a:lvl6pPr marL="25146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6pPr>
            <a:lvl7pPr marL="29718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7pPr>
            <a:lvl8pPr marL="34290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8pPr>
            <a:lvl9pPr marL="38862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9pPr>
          </a:lstStyle>
          <a:p>
            <a:pPr eaLnBrk="1" hangingPunct="1"/>
            <a:r>
              <a:rPr lang="en-US" altLang="en-US" sz="1400" dirty="0">
                <a:solidFill>
                  <a:schemeClr val="bg2"/>
                </a:solidFill>
                <a:latin typeface="Calibri" panose="020F0502020204030204" pitchFamily="34" charset="0"/>
              </a:rPr>
              <a:t>	</a:t>
            </a:r>
            <a:r>
              <a:rPr lang="en-US" altLang="en-US" sz="1200" dirty="0">
                <a:solidFill>
                  <a:schemeClr val="bg2"/>
                </a:solidFill>
                <a:latin typeface="Calibri" panose="020F0502020204030204" pitchFamily="34" charset="0"/>
              </a:rPr>
              <a:t>2</a:t>
            </a:r>
          </a:p>
        </p:txBody>
      </p:sp>
    </p:spTree>
    <p:extLst>
      <p:ext uri="{BB962C8B-B14F-4D97-AF65-F5344CB8AC3E}">
        <p14:creationId xmlns:p14="http://schemas.microsoft.com/office/powerpoint/2010/main" val="4145386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Keeping a Focus on North/South</a:t>
            </a:r>
            <a:endParaRPr lang="en-GB" dirty="0"/>
          </a:p>
        </p:txBody>
      </p:sp>
      <p:grpSp>
        <p:nvGrpSpPr>
          <p:cNvPr id="5" name="Group 4"/>
          <p:cNvGrpSpPr/>
          <p:nvPr/>
        </p:nvGrpSpPr>
        <p:grpSpPr>
          <a:xfrm>
            <a:off x="762000" y="1860867"/>
            <a:ext cx="7620000" cy="4235133"/>
            <a:chOff x="0" y="0"/>
            <a:chExt cx="6004182" cy="3182696"/>
          </a:xfrm>
        </p:grpSpPr>
        <p:sp>
          <p:nvSpPr>
            <p:cNvPr id="6" name="Rectangle 5"/>
            <p:cNvSpPr/>
            <p:nvPr/>
          </p:nvSpPr>
          <p:spPr>
            <a:xfrm>
              <a:off x="5963158" y="2996219"/>
              <a:ext cx="41024" cy="18647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1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 name="Shape 2727"/>
            <p:cNvSpPr/>
            <p:nvPr/>
          </p:nvSpPr>
          <p:spPr>
            <a:xfrm>
              <a:off x="420624" y="2435352"/>
              <a:ext cx="4623816" cy="0"/>
            </a:xfrm>
            <a:custGeom>
              <a:avLst/>
              <a:gdLst/>
              <a:ahLst/>
              <a:cxnLst/>
              <a:rect l="0" t="0" r="0" b="0"/>
              <a:pathLst>
                <a:path w="4623816">
                  <a:moveTo>
                    <a:pt x="0" y="0"/>
                  </a:moveTo>
                  <a:lnTo>
                    <a:pt x="4623816"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8" name="Shape 2728"/>
            <p:cNvSpPr/>
            <p:nvPr/>
          </p:nvSpPr>
          <p:spPr>
            <a:xfrm>
              <a:off x="420624" y="2100072"/>
              <a:ext cx="4623816" cy="0"/>
            </a:xfrm>
            <a:custGeom>
              <a:avLst/>
              <a:gdLst/>
              <a:ahLst/>
              <a:cxnLst/>
              <a:rect l="0" t="0" r="0" b="0"/>
              <a:pathLst>
                <a:path w="4623816">
                  <a:moveTo>
                    <a:pt x="0" y="0"/>
                  </a:moveTo>
                  <a:lnTo>
                    <a:pt x="4623816"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9" name="Shape 2729"/>
            <p:cNvSpPr/>
            <p:nvPr/>
          </p:nvSpPr>
          <p:spPr>
            <a:xfrm>
              <a:off x="420624" y="1764792"/>
              <a:ext cx="4623816" cy="0"/>
            </a:xfrm>
            <a:custGeom>
              <a:avLst/>
              <a:gdLst/>
              <a:ahLst/>
              <a:cxnLst/>
              <a:rect l="0" t="0" r="0" b="0"/>
              <a:pathLst>
                <a:path w="4623816">
                  <a:moveTo>
                    <a:pt x="0" y="0"/>
                  </a:moveTo>
                  <a:lnTo>
                    <a:pt x="4623816"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10" name="Shape 2730"/>
            <p:cNvSpPr/>
            <p:nvPr/>
          </p:nvSpPr>
          <p:spPr>
            <a:xfrm>
              <a:off x="420624" y="1429512"/>
              <a:ext cx="4623816" cy="0"/>
            </a:xfrm>
            <a:custGeom>
              <a:avLst/>
              <a:gdLst/>
              <a:ahLst/>
              <a:cxnLst/>
              <a:rect l="0" t="0" r="0" b="0"/>
              <a:pathLst>
                <a:path w="4623816">
                  <a:moveTo>
                    <a:pt x="0" y="0"/>
                  </a:moveTo>
                  <a:lnTo>
                    <a:pt x="4623816"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11" name="Shape 2731"/>
            <p:cNvSpPr/>
            <p:nvPr/>
          </p:nvSpPr>
          <p:spPr>
            <a:xfrm>
              <a:off x="420624" y="1095756"/>
              <a:ext cx="4623816" cy="0"/>
            </a:xfrm>
            <a:custGeom>
              <a:avLst/>
              <a:gdLst/>
              <a:ahLst/>
              <a:cxnLst/>
              <a:rect l="0" t="0" r="0" b="0"/>
              <a:pathLst>
                <a:path w="4623816">
                  <a:moveTo>
                    <a:pt x="0" y="0"/>
                  </a:moveTo>
                  <a:lnTo>
                    <a:pt x="4623816"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12" name="Shape 2732"/>
            <p:cNvSpPr/>
            <p:nvPr/>
          </p:nvSpPr>
          <p:spPr>
            <a:xfrm>
              <a:off x="420624" y="760476"/>
              <a:ext cx="4623816" cy="0"/>
            </a:xfrm>
            <a:custGeom>
              <a:avLst/>
              <a:gdLst/>
              <a:ahLst/>
              <a:cxnLst/>
              <a:rect l="0" t="0" r="0" b="0"/>
              <a:pathLst>
                <a:path w="4623816">
                  <a:moveTo>
                    <a:pt x="0" y="0"/>
                  </a:moveTo>
                  <a:lnTo>
                    <a:pt x="4623816"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13" name="Shape 2733"/>
            <p:cNvSpPr/>
            <p:nvPr/>
          </p:nvSpPr>
          <p:spPr>
            <a:xfrm>
              <a:off x="420624" y="425196"/>
              <a:ext cx="4623816" cy="0"/>
            </a:xfrm>
            <a:custGeom>
              <a:avLst/>
              <a:gdLst/>
              <a:ahLst/>
              <a:cxnLst/>
              <a:rect l="0" t="0" r="0" b="0"/>
              <a:pathLst>
                <a:path w="4623816">
                  <a:moveTo>
                    <a:pt x="0" y="0"/>
                  </a:moveTo>
                  <a:lnTo>
                    <a:pt x="4623816"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14" name="Shape 2734"/>
            <p:cNvSpPr/>
            <p:nvPr/>
          </p:nvSpPr>
          <p:spPr>
            <a:xfrm>
              <a:off x="420624" y="425196"/>
              <a:ext cx="0" cy="2343912"/>
            </a:xfrm>
            <a:custGeom>
              <a:avLst/>
              <a:gdLst/>
              <a:ahLst/>
              <a:cxnLst/>
              <a:rect l="0" t="0" r="0" b="0"/>
              <a:pathLst>
                <a:path h="2343912">
                  <a:moveTo>
                    <a:pt x="0" y="2343912"/>
                  </a:moveTo>
                  <a:lnTo>
                    <a:pt x="0"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15" name="Shape 2735"/>
            <p:cNvSpPr/>
            <p:nvPr/>
          </p:nvSpPr>
          <p:spPr>
            <a:xfrm>
              <a:off x="420624" y="2769109"/>
              <a:ext cx="4623816" cy="0"/>
            </a:xfrm>
            <a:custGeom>
              <a:avLst/>
              <a:gdLst/>
              <a:ahLst/>
              <a:cxnLst/>
              <a:rect l="0" t="0" r="0" b="0"/>
              <a:pathLst>
                <a:path w="4623816">
                  <a:moveTo>
                    <a:pt x="0" y="0"/>
                  </a:moveTo>
                  <a:lnTo>
                    <a:pt x="4623816"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16" name="Shape 2736"/>
            <p:cNvSpPr/>
            <p:nvPr/>
          </p:nvSpPr>
          <p:spPr>
            <a:xfrm>
              <a:off x="597408" y="848868"/>
              <a:ext cx="4268724" cy="318516"/>
            </a:xfrm>
            <a:custGeom>
              <a:avLst/>
              <a:gdLst/>
              <a:ahLst/>
              <a:cxnLst/>
              <a:rect l="0" t="0" r="0" b="0"/>
              <a:pathLst>
                <a:path w="4268724" h="318516">
                  <a:moveTo>
                    <a:pt x="0" y="106680"/>
                  </a:moveTo>
                  <a:lnTo>
                    <a:pt x="356616" y="70104"/>
                  </a:lnTo>
                  <a:lnTo>
                    <a:pt x="711708" y="233172"/>
                  </a:lnTo>
                  <a:lnTo>
                    <a:pt x="1066800" y="231648"/>
                  </a:lnTo>
                  <a:lnTo>
                    <a:pt x="1423416" y="318516"/>
                  </a:lnTo>
                  <a:lnTo>
                    <a:pt x="1778508" y="307848"/>
                  </a:lnTo>
                  <a:lnTo>
                    <a:pt x="2135124" y="288036"/>
                  </a:lnTo>
                  <a:lnTo>
                    <a:pt x="2490216" y="57912"/>
                  </a:lnTo>
                  <a:lnTo>
                    <a:pt x="2846832" y="64008"/>
                  </a:lnTo>
                  <a:lnTo>
                    <a:pt x="3201924" y="123444"/>
                  </a:lnTo>
                  <a:lnTo>
                    <a:pt x="3557016" y="18288"/>
                  </a:lnTo>
                  <a:lnTo>
                    <a:pt x="3913632" y="35052"/>
                  </a:lnTo>
                  <a:lnTo>
                    <a:pt x="4268724" y="0"/>
                  </a:lnTo>
                </a:path>
              </a:pathLst>
            </a:custGeom>
            <a:ln w="27432" cap="rnd">
              <a:round/>
            </a:ln>
          </p:spPr>
          <p:style>
            <a:lnRef idx="1">
              <a:srgbClr val="3D96AE"/>
            </a:lnRef>
            <a:fillRef idx="0">
              <a:srgbClr val="000000">
                <a:alpha val="0"/>
              </a:srgbClr>
            </a:fillRef>
            <a:effectRef idx="0">
              <a:scrgbClr r="0" g="0" b="0"/>
            </a:effectRef>
            <a:fontRef idx="none"/>
          </p:style>
          <p:txBody>
            <a:bodyPr/>
            <a:lstStyle/>
            <a:p>
              <a:endParaRPr lang="en-GB" dirty="0"/>
            </a:p>
          </p:txBody>
        </p:sp>
        <p:sp>
          <p:nvSpPr>
            <p:cNvPr id="17" name="Shape 2737"/>
            <p:cNvSpPr/>
            <p:nvPr/>
          </p:nvSpPr>
          <p:spPr>
            <a:xfrm>
              <a:off x="597408" y="1024128"/>
              <a:ext cx="4268724" cy="318516"/>
            </a:xfrm>
            <a:custGeom>
              <a:avLst/>
              <a:gdLst/>
              <a:ahLst/>
              <a:cxnLst/>
              <a:rect l="0" t="0" r="0" b="0"/>
              <a:pathLst>
                <a:path w="4268724" h="318516">
                  <a:moveTo>
                    <a:pt x="0" y="210312"/>
                  </a:moveTo>
                  <a:lnTo>
                    <a:pt x="356616" y="246888"/>
                  </a:lnTo>
                  <a:lnTo>
                    <a:pt x="711708" y="85344"/>
                  </a:lnTo>
                  <a:lnTo>
                    <a:pt x="1066800" y="85344"/>
                  </a:lnTo>
                  <a:lnTo>
                    <a:pt x="1423416" y="0"/>
                  </a:lnTo>
                  <a:lnTo>
                    <a:pt x="1778508" y="9144"/>
                  </a:lnTo>
                  <a:lnTo>
                    <a:pt x="2135124" y="28956"/>
                  </a:lnTo>
                  <a:lnTo>
                    <a:pt x="2490216" y="260604"/>
                  </a:lnTo>
                  <a:lnTo>
                    <a:pt x="2846832" y="254508"/>
                  </a:lnTo>
                  <a:lnTo>
                    <a:pt x="3201924" y="193548"/>
                  </a:lnTo>
                  <a:lnTo>
                    <a:pt x="3557016" y="298704"/>
                  </a:lnTo>
                  <a:lnTo>
                    <a:pt x="3913632" y="281940"/>
                  </a:lnTo>
                  <a:lnTo>
                    <a:pt x="4268724" y="318516"/>
                  </a:lnTo>
                </a:path>
              </a:pathLst>
            </a:custGeom>
            <a:ln w="27432" cap="rnd">
              <a:round/>
            </a:ln>
          </p:spPr>
          <p:style>
            <a:lnRef idx="1">
              <a:srgbClr val="8CC0D2"/>
            </a:lnRef>
            <a:fillRef idx="0">
              <a:srgbClr val="000000">
                <a:alpha val="0"/>
              </a:srgbClr>
            </a:fillRef>
            <a:effectRef idx="0">
              <a:scrgbClr r="0" g="0" b="0"/>
            </a:effectRef>
            <a:fontRef idx="none"/>
          </p:style>
          <p:txBody>
            <a:bodyPr/>
            <a:lstStyle/>
            <a:p>
              <a:endParaRPr lang="en-GB" dirty="0"/>
            </a:p>
          </p:txBody>
        </p:sp>
        <p:sp>
          <p:nvSpPr>
            <p:cNvPr id="18" name="Rectangle 17"/>
            <p:cNvSpPr/>
            <p:nvPr/>
          </p:nvSpPr>
          <p:spPr>
            <a:xfrm>
              <a:off x="705866" y="909193"/>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54</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9" name="Rectangle 18"/>
            <p:cNvSpPr/>
            <p:nvPr/>
          </p:nvSpPr>
          <p:spPr>
            <a:xfrm>
              <a:off x="821690" y="909193"/>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0" name="Rectangle 19"/>
            <p:cNvSpPr/>
            <p:nvPr/>
          </p:nvSpPr>
          <p:spPr>
            <a:xfrm>
              <a:off x="1061593" y="872617"/>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1" name="Rectangle 20"/>
            <p:cNvSpPr/>
            <p:nvPr/>
          </p:nvSpPr>
          <p:spPr>
            <a:xfrm>
              <a:off x="1177417" y="872617"/>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2" name="Rectangle 21"/>
            <p:cNvSpPr/>
            <p:nvPr/>
          </p:nvSpPr>
          <p:spPr>
            <a:xfrm>
              <a:off x="1404493" y="920750"/>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3" name="Rectangle 22"/>
            <p:cNvSpPr/>
            <p:nvPr/>
          </p:nvSpPr>
          <p:spPr>
            <a:xfrm>
              <a:off x="1520317" y="920750"/>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4" name="Rectangle 23"/>
            <p:cNvSpPr/>
            <p:nvPr/>
          </p:nvSpPr>
          <p:spPr>
            <a:xfrm>
              <a:off x="1773047" y="932307"/>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5" name="Rectangle 24"/>
            <p:cNvSpPr/>
            <p:nvPr/>
          </p:nvSpPr>
          <p:spPr>
            <a:xfrm>
              <a:off x="1888871" y="932307"/>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6" name="Rectangle 25"/>
            <p:cNvSpPr/>
            <p:nvPr/>
          </p:nvSpPr>
          <p:spPr>
            <a:xfrm>
              <a:off x="2244852" y="1120394"/>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7" name="Rectangle 26"/>
            <p:cNvSpPr/>
            <p:nvPr/>
          </p:nvSpPr>
          <p:spPr>
            <a:xfrm>
              <a:off x="2129028" y="1120394"/>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8" name="Rectangle 27"/>
            <p:cNvSpPr/>
            <p:nvPr/>
          </p:nvSpPr>
          <p:spPr>
            <a:xfrm>
              <a:off x="2600579" y="1161542"/>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9" name="Rectangle 28"/>
            <p:cNvSpPr/>
            <p:nvPr/>
          </p:nvSpPr>
          <p:spPr>
            <a:xfrm>
              <a:off x="2484755" y="1161542"/>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0" name="Rectangle 29"/>
            <p:cNvSpPr/>
            <p:nvPr/>
          </p:nvSpPr>
          <p:spPr>
            <a:xfrm>
              <a:off x="2956306" y="1166368"/>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1" name="Rectangle 30"/>
            <p:cNvSpPr/>
            <p:nvPr/>
          </p:nvSpPr>
          <p:spPr>
            <a:xfrm>
              <a:off x="2840482" y="1166368"/>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2" name="Rectangle 31"/>
            <p:cNvSpPr/>
            <p:nvPr/>
          </p:nvSpPr>
          <p:spPr>
            <a:xfrm>
              <a:off x="3170809" y="745490"/>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56</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3" name="Rectangle 32"/>
            <p:cNvSpPr/>
            <p:nvPr/>
          </p:nvSpPr>
          <p:spPr>
            <a:xfrm>
              <a:off x="3286633" y="745490"/>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4" name="Rectangle 33"/>
            <p:cNvSpPr/>
            <p:nvPr/>
          </p:nvSpPr>
          <p:spPr>
            <a:xfrm>
              <a:off x="3552190" y="865505"/>
              <a:ext cx="154096"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5" name="Rectangle 34"/>
            <p:cNvSpPr/>
            <p:nvPr/>
          </p:nvSpPr>
          <p:spPr>
            <a:xfrm>
              <a:off x="3668014" y="865505"/>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6" name="Rectangle 35"/>
            <p:cNvSpPr/>
            <p:nvPr/>
          </p:nvSpPr>
          <p:spPr>
            <a:xfrm>
              <a:off x="4023614" y="926211"/>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7" name="Rectangle 36"/>
            <p:cNvSpPr/>
            <p:nvPr/>
          </p:nvSpPr>
          <p:spPr>
            <a:xfrm>
              <a:off x="3907790" y="926211"/>
              <a:ext cx="154096"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54</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8" name="Rectangle 37"/>
            <p:cNvSpPr/>
            <p:nvPr/>
          </p:nvSpPr>
          <p:spPr>
            <a:xfrm>
              <a:off x="4238244" y="744855"/>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9" name="Rectangle 38"/>
            <p:cNvSpPr/>
            <p:nvPr/>
          </p:nvSpPr>
          <p:spPr>
            <a:xfrm>
              <a:off x="4354068" y="744855"/>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0" name="Rectangle 39"/>
            <p:cNvSpPr/>
            <p:nvPr/>
          </p:nvSpPr>
          <p:spPr>
            <a:xfrm>
              <a:off x="4619244" y="888365"/>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56</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1" name="Rectangle 40"/>
            <p:cNvSpPr/>
            <p:nvPr/>
          </p:nvSpPr>
          <p:spPr>
            <a:xfrm>
              <a:off x="4735068" y="888365"/>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2" name="Rectangle 41"/>
            <p:cNvSpPr/>
            <p:nvPr/>
          </p:nvSpPr>
          <p:spPr>
            <a:xfrm>
              <a:off x="4975225" y="801497"/>
              <a:ext cx="154096"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3" name="Rectangle 42"/>
            <p:cNvSpPr/>
            <p:nvPr/>
          </p:nvSpPr>
          <p:spPr>
            <a:xfrm>
              <a:off x="5091049" y="801497"/>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4" name="Rectangle 43"/>
            <p:cNvSpPr/>
            <p:nvPr/>
          </p:nvSpPr>
          <p:spPr>
            <a:xfrm>
              <a:off x="821690" y="1188339"/>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5" name="Rectangle 44"/>
            <p:cNvSpPr/>
            <p:nvPr/>
          </p:nvSpPr>
          <p:spPr>
            <a:xfrm>
              <a:off x="705866" y="1188339"/>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6" name="Rectangle 45"/>
            <p:cNvSpPr/>
            <p:nvPr/>
          </p:nvSpPr>
          <p:spPr>
            <a:xfrm>
              <a:off x="1177417" y="1224915"/>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7" name="Rectangle 46"/>
            <p:cNvSpPr/>
            <p:nvPr/>
          </p:nvSpPr>
          <p:spPr>
            <a:xfrm>
              <a:off x="1061593" y="1224915"/>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8" name="Rectangle 47"/>
            <p:cNvSpPr/>
            <p:nvPr/>
          </p:nvSpPr>
          <p:spPr>
            <a:xfrm>
              <a:off x="1417320" y="1062482"/>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9" name="Rectangle 48"/>
            <p:cNvSpPr/>
            <p:nvPr/>
          </p:nvSpPr>
          <p:spPr>
            <a:xfrm>
              <a:off x="1533144" y="1062482"/>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0" name="Rectangle 49"/>
            <p:cNvSpPr/>
            <p:nvPr/>
          </p:nvSpPr>
          <p:spPr>
            <a:xfrm>
              <a:off x="1773047" y="1063625"/>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1" name="Rectangle 50"/>
            <p:cNvSpPr/>
            <p:nvPr/>
          </p:nvSpPr>
          <p:spPr>
            <a:xfrm>
              <a:off x="1888871" y="1063625"/>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2" name="Rectangle 51"/>
            <p:cNvSpPr/>
            <p:nvPr/>
          </p:nvSpPr>
          <p:spPr>
            <a:xfrm>
              <a:off x="2244852" y="977138"/>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3" name="Rectangle 52"/>
            <p:cNvSpPr/>
            <p:nvPr/>
          </p:nvSpPr>
          <p:spPr>
            <a:xfrm>
              <a:off x="2129028" y="977138"/>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4" name="Rectangle 53"/>
            <p:cNvSpPr/>
            <p:nvPr/>
          </p:nvSpPr>
          <p:spPr>
            <a:xfrm>
              <a:off x="2484755" y="986917"/>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5" name="Rectangle 54"/>
            <p:cNvSpPr/>
            <p:nvPr/>
          </p:nvSpPr>
          <p:spPr>
            <a:xfrm>
              <a:off x="2600579" y="986917"/>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6" name="Rectangle 55"/>
            <p:cNvSpPr/>
            <p:nvPr/>
          </p:nvSpPr>
          <p:spPr>
            <a:xfrm>
              <a:off x="2956306" y="1007237"/>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7" name="Rectangle 56"/>
            <p:cNvSpPr/>
            <p:nvPr/>
          </p:nvSpPr>
          <p:spPr>
            <a:xfrm>
              <a:off x="2840482" y="1007237"/>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8" name="Rectangle 57"/>
            <p:cNvSpPr/>
            <p:nvPr/>
          </p:nvSpPr>
          <p:spPr>
            <a:xfrm>
              <a:off x="3311906" y="1237742"/>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9" name="Rectangle 58"/>
            <p:cNvSpPr/>
            <p:nvPr/>
          </p:nvSpPr>
          <p:spPr>
            <a:xfrm>
              <a:off x="3196082" y="1237742"/>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0" name="Rectangle 59"/>
            <p:cNvSpPr/>
            <p:nvPr/>
          </p:nvSpPr>
          <p:spPr>
            <a:xfrm>
              <a:off x="3552190" y="1231900"/>
              <a:ext cx="154096"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1" name="Rectangle 60"/>
            <p:cNvSpPr/>
            <p:nvPr/>
          </p:nvSpPr>
          <p:spPr>
            <a:xfrm>
              <a:off x="3668014" y="1231900"/>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2" name="Rectangle 61"/>
            <p:cNvSpPr/>
            <p:nvPr/>
          </p:nvSpPr>
          <p:spPr>
            <a:xfrm>
              <a:off x="3907790" y="1171321"/>
              <a:ext cx="154096"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3" name="Rectangle 62"/>
            <p:cNvSpPr/>
            <p:nvPr/>
          </p:nvSpPr>
          <p:spPr>
            <a:xfrm>
              <a:off x="4023614" y="1171321"/>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4" name="Rectangle 63"/>
            <p:cNvSpPr/>
            <p:nvPr/>
          </p:nvSpPr>
          <p:spPr>
            <a:xfrm>
              <a:off x="4379341" y="1276477"/>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5" name="Rectangle 64"/>
            <p:cNvSpPr/>
            <p:nvPr/>
          </p:nvSpPr>
          <p:spPr>
            <a:xfrm>
              <a:off x="4263517" y="1276477"/>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43</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6" name="Rectangle 65"/>
            <p:cNvSpPr/>
            <p:nvPr/>
          </p:nvSpPr>
          <p:spPr>
            <a:xfrm>
              <a:off x="4619244" y="1259967"/>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7" name="Rectangle 66"/>
            <p:cNvSpPr/>
            <p:nvPr/>
          </p:nvSpPr>
          <p:spPr>
            <a:xfrm>
              <a:off x="4735068" y="1259967"/>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8" name="Rectangle 67"/>
            <p:cNvSpPr/>
            <p:nvPr/>
          </p:nvSpPr>
          <p:spPr>
            <a:xfrm>
              <a:off x="4975225" y="1295908"/>
              <a:ext cx="154096"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43</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9" name="Rectangle 68"/>
            <p:cNvSpPr/>
            <p:nvPr/>
          </p:nvSpPr>
          <p:spPr>
            <a:xfrm>
              <a:off x="5091049" y="1295908"/>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0" name="Rectangle 69"/>
            <p:cNvSpPr/>
            <p:nvPr/>
          </p:nvSpPr>
          <p:spPr>
            <a:xfrm>
              <a:off x="147218" y="2711450"/>
              <a:ext cx="85295"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1" name="Rectangle 70"/>
            <p:cNvSpPr/>
            <p:nvPr/>
          </p:nvSpPr>
          <p:spPr>
            <a:xfrm>
              <a:off x="211226" y="2711450"/>
              <a:ext cx="12028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2" name="Rectangle 71"/>
            <p:cNvSpPr/>
            <p:nvPr/>
          </p:nvSpPr>
          <p:spPr>
            <a:xfrm>
              <a:off x="82601" y="2376805"/>
              <a:ext cx="170590"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3" name="Rectangle 72"/>
            <p:cNvSpPr/>
            <p:nvPr/>
          </p:nvSpPr>
          <p:spPr>
            <a:xfrm>
              <a:off x="212002" y="2376805"/>
              <a:ext cx="12028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4" name="Rectangle 73"/>
            <p:cNvSpPr/>
            <p:nvPr/>
          </p:nvSpPr>
          <p:spPr>
            <a:xfrm>
              <a:off x="82601" y="2041779"/>
              <a:ext cx="170590"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5" name="Rectangle 74"/>
            <p:cNvSpPr/>
            <p:nvPr/>
          </p:nvSpPr>
          <p:spPr>
            <a:xfrm>
              <a:off x="212002" y="2041779"/>
              <a:ext cx="120288"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6" name="Rectangle 75"/>
            <p:cNvSpPr/>
            <p:nvPr/>
          </p:nvSpPr>
          <p:spPr>
            <a:xfrm>
              <a:off x="212002" y="1706753"/>
              <a:ext cx="120288"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7" name="Rectangle 76"/>
            <p:cNvSpPr/>
            <p:nvPr/>
          </p:nvSpPr>
          <p:spPr>
            <a:xfrm>
              <a:off x="82601" y="1706753"/>
              <a:ext cx="170590"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8" name="Rectangle 77"/>
            <p:cNvSpPr/>
            <p:nvPr/>
          </p:nvSpPr>
          <p:spPr>
            <a:xfrm>
              <a:off x="212002" y="1371854"/>
              <a:ext cx="120288"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9" name="Rectangle 78"/>
            <p:cNvSpPr/>
            <p:nvPr/>
          </p:nvSpPr>
          <p:spPr>
            <a:xfrm>
              <a:off x="82601" y="1371854"/>
              <a:ext cx="170590"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0" name="Rectangle 79"/>
            <p:cNvSpPr/>
            <p:nvPr/>
          </p:nvSpPr>
          <p:spPr>
            <a:xfrm>
              <a:off x="82601" y="1037209"/>
              <a:ext cx="170590"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1" name="Rectangle 80"/>
            <p:cNvSpPr/>
            <p:nvPr/>
          </p:nvSpPr>
          <p:spPr>
            <a:xfrm>
              <a:off x="212002" y="1037209"/>
              <a:ext cx="120288"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2" name="Rectangle 81"/>
            <p:cNvSpPr/>
            <p:nvPr/>
          </p:nvSpPr>
          <p:spPr>
            <a:xfrm>
              <a:off x="212002" y="702183"/>
              <a:ext cx="120288"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3" name="Rectangle 82"/>
            <p:cNvSpPr/>
            <p:nvPr/>
          </p:nvSpPr>
          <p:spPr>
            <a:xfrm>
              <a:off x="82601" y="702183"/>
              <a:ext cx="170590"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4" name="Rectangle 83"/>
            <p:cNvSpPr/>
            <p:nvPr/>
          </p:nvSpPr>
          <p:spPr>
            <a:xfrm>
              <a:off x="82601" y="367157"/>
              <a:ext cx="170590"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5" name="Rectangle 84"/>
            <p:cNvSpPr/>
            <p:nvPr/>
          </p:nvSpPr>
          <p:spPr>
            <a:xfrm>
              <a:off x="212002" y="367157"/>
              <a:ext cx="120288"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6" name="Rectangle 85"/>
            <p:cNvSpPr/>
            <p:nvPr/>
          </p:nvSpPr>
          <p:spPr>
            <a:xfrm>
              <a:off x="469392" y="2876677"/>
              <a:ext cx="342693"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2004</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7" name="Rectangle 86"/>
            <p:cNvSpPr/>
            <p:nvPr/>
          </p:nvSpPr>
          <p:spPr>
            <a:xfrm>
              <a:off x="825119" y="2876677"/>
              <a:ext cx="342694"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8" name="Rectangle 87"/>
            <p:cNvSpPr/>
            <p:nvPr/>
          </p:nvSpPr>
          <p:spPr>
            <a:xfrm>
              <a:off x="1180846" y="2876677"/>
              <a:ext cx="342694"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2006</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9" name="Rectangle 88"/>
            <p:cNvSpPr/>
            <p:nvPr/>
          </p:nvSpPr>
          <p:spPr>
            <a:xfrm>
              <a:off x="1536446" y="2876677"/>
              <a:ext cx="342694"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2007</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0" name="Rectangle 89"/>
            <p:cNvSpPr/>
            <p:nvPr/>
          </p:nvSpPr>
          <p:spPr>
            <a:xfrm>
              <a:off x="1892554" y="2876677"/>
              <a:ext cx="342694"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2008</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1" name="Rectangle 90"/>
            <p:cNvSpPr/>
            <p:nvPr/>
          </p:nvSpPr>
          <p:spPr>
            <a:xfrm>
              <a:off x="2248154" y="2876677"/>
              <a:ext cx="342694"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2009</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2" name="Rectangle 91"/>
            <p:cNvSpPr/>
            <p:nvPr/>
          </p:nvSpPr>
          <p:spPr>
            <a:xfrm>
              <a:off x="2603881" y="2876677"/>
              <a:ext cx="342693"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3" name="Rectangle 92"/>
            <p:cNvSpPr/>
            <p:nvPr/>
          </p:nvSpPr>
          <p:spPr>
            <a:xfrm>
              <a:off x="2959608" y="2876677"/>
              <a:ext cx="342693"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2011</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4" name="Rectangle 93"/>
            <p:cNvSpPr/>
            <p:nvPr/>
          </p:nvSpPr>
          <p:spPr>
            <a:xfrm>
              <a:off x="3315589" y="2876677"/>
              <a:ext cx="342693"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2012</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5" name="Rectangle 94"/>
            <p:cNvSpPr/>
            <p:nvPr/>
          </p:nvSpPr>
          <p:spPr>
            <a:xfrm>
              <a:off x="3671316" y="2876677"/>
              <a:ext cx="342693"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2013</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6" name="Rectangle 95"/>
            <p:cNvSpPr/>
            <p:nvPr/>
          </p:nvSpPr>
          <p:spPr>
            <a:xfrm>
              <a:off x="4027043" y="2876677"/>
              <a:ext cx="342693"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2014</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7" name="Rectangle 96"/>
            <p:cNvSpPr/>
            <p:nvPr/>
          </p:nvSpPr>
          <p:spPr>
            <a:xfrm>
              <a:off x="4382770" y="2876677"/>
              <a:ext cx="342693"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8" name="Rectangle 97"/>
            <p:cNvSpPr/>
            <p:nvPr/>
          </p:nvSpPr>
          <p:spPr>
            <a:xfrm>
              <a:off x="4707001" y="2876677"/>
              <a:ext cx="426474"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9" name="Rectangle 98"/>
            <p:cNvSpPr/>
            <p:nvPr/>
          </p:nvSpPr>
          <p:spPr>
            <a:xfrm>
              <a:off x="1820291" y="123190"/>
              <a:ext cx="1309066" cy="18993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Serving RCs 2004</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0" name="Rectangle 99"/>
            <p:cNvSpPr/>
            <p:nvPr/>
          </p:nvSpPr>
          <p:spPr>
            <a:xfrm>
              <a:off x="2806319" y="123190"/>
              <a:ext cx="57062" cy="18993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1" name="Rectangle 100"/>
            <p:cNvSpPr/>
            <p:nvPr/>
          </p:nvSpPr>
          <p:spPr>
            <a:xfrm>
              <a:off x="3132211" y="123190"/>
              <a:ext cx="171559" cy="18993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2" name="Rectangle 101"/>
            <p:cNvSpPr/>
            <p:nvPr/>
          </p:nvSpPr>
          <p:spPr>
            <a:xfrm>
              <a:off x="2848991" y="123190"/>
              <a:ext cx="377988" cy="18993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3" name="Rectangle 102"/>
            <p:cNvSpPr/>
            <p:nvPr/>
          </p:nvSpPr>
          <p:spPr>
            <a:xfrm>
              <a:off x="3262249" y="123190"/>
              <a:ext cx="57062" cy="18993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4" name="Rectangle 103"/>
            <p:cNvSpPr/>
            <p:nvPr/>
          </p:nvSpPr>
          <p:spPr>
            <a:xfrm>
              <a:off x="3335401" y="123190"/>
              <a:ext cx="1046694" cy="18993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by geography</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5" name="Shape 2790"/>
            <p:cNvSpPr/>
            <p:nvPr/>
          </p:nvSpPr>
          <p:spPr>
            <a:xfrm>
              <a:off x="5242560" y="1571244"/>
              <a:ext cx="243840" cy="0"/>
            </a:xfrm>
            <a:custGeom>
              <a:avLst/>
              <a:gdLst/>
              <a:ahLst/>
              <a:cxnLst/>
              <a:rect l="0" t="0" r="0" b="0"/>
              <a:pathLst>
                <a:path w="243840">
                  <a:moveTo>
                    <a:pt x="0" y="0"/>
                  </a:moveTo>
                  <a:lnTo>
                    <a:pt x="243840" y="0"/>
                  </a:lnTo>
                </a:path>
              </a:pathLst>
            </a:custGeom>
            <a:ln w="27432" cap="rnd">
              <a:round/>
            </a:ln>
          </p:spPr>
          <p:style>
            <a:lnRef idx="1">
              <a:srgbClr val="3D96AE"/>
            </a:lnRef>
            <a:fillRef idx="0">
              <a:srgbClr val="000000">
                <a:alpha val="0"/>
              </a:srgbClr>
            </a:fillRef>
            <a:effectRef idx="0">
              <a:scrgbClr r="0" g="0" b="0"/>
            </a:effectRef>
            <a:fontRef idx="none"/>
          </p:style>
          <p:txBody>
            <a:bodyPr/>
            <a:lstStyle/>
            <a:p>
              <a:endParaRPr lang="en-GB" dirty="0"/>
            </a:p>
          </p:txBody>
        </p:sp>
        <p:sp>
          <p:nvSpPr>
            <p:cNvPr id="106" name="Rectangle 105"/>
            <p:cNvSpPr/>
            <p:nvPr/>
          </p:nvSpPr>
          <p:spPr>
            <a:xfrm>
              <a:off x="5513578" y="1513205"/>
              <a:ext cx="401744"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7" name="Shape 2792"/>
            <p:cNvSpPr/>
            <p:nvPr/>
          </p:nvSpPr>
          <p:spPr>
            <a:xfrm>
              <a:off x="5242560" y="1801368"/>
              <a:ext cx="243840" cy="0"/>
            </a:xfrm>
            <a:custGeom>
              <a:avLst/>
              <a:gdLst/>
              <a:ahLst/>
              <a:cxnLst/>
              <a:rect l="0" t="0" r="0" b="0"/>
              <a:pathLst>
                <a:path w="243840">
                  <a:moveTo>
                    <a:pt x="0" y="0"/>
                  </a:moveTo>
                  <a:lnTo>
                    <a:pt x="243840" y="0"/>
                  </a:lnTo>
                </a:path>
              </a:pathLst>
            </a:custGeom>
            <a:ln w="27432" cap="rnd">
              <a:round/>
            </a:ln>
          </p:spPr>
          <p:style>
            <a:lnRef idx="1">
              <a:srgbClr val="8CC0D2"/>
            </a:lnRef>
            <a:fillRef idx="0">
              <a:srgbClr val="000000">
                <a:alpha val="0"/>
              </a:srgbClr>
            </a:fillRef>
            <a:effectRef idx="0">
              <a:scrgbClr r="0" g="0" b="0"/>
            </a:effectRef>
            <a:fontRef idx="none"/>
          </p:style>
          <p:txBody>
            <a:bodyPr/>
            <a:lstStyle/>
            <a:p>
              <a:endParaRPr lang="en-GB" dirty="0"/>
            </a:p>
          </p:txBody>
        </p:sp>
        <p:sp>
          <p:nvSpPr>
            <p:cNvPr id="108" name="Rectangle 107"/>
            <p:cNvSpPr/>
            <p:nvPr/>
          </p:nvSpPr>
          <p:spPr>
            <a:xfrm>
              <a:off x="5513578" y="1742821"/>
              <a:ext cx="399893"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South</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9" name="Shape 2794"/>
            <p:cNvSpPr/>
            <p:nvPr/>
          </p:nvSpPr>
          <p:spPr>
            <a:xfrm>
              <a:off x="0" y="0"/>
              <a:ext cx="5943600" cy="3087751"/>
            </a:xfrm>
            <a:custGeom>
              <a:avLst/>
              <a:gdLst/>
              <a:ahLst/>
              <a:cxnLst/>
              <a:rect l="0" t="0" r="0" b="0"/>
              <a:pathLst>
                <a:path w="5943600" h="3087751">
                  <a:moveTo>
                    <a:pt x="5943600" y="0"/>
                  </a:moveTo>
                  <a:lnTo>
                    <a:pt x="5943600" y="3087751"/>
                  </a:lnTo>
                  <a:lnTo>
                    <a:pt x="0" y="3087751"/>
                  </a:ln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endParaRPr lang="en-GB" dirty="0"/>
            </a:p>
          </p:txBody>
        </p:sp>
      </p:grpSp>
    </p:spTree>
    <p:extLst>
      <p:ext uri="{BB962C8B-B14F-4D97-AF65-F5344CB8AC3E}">
        <p14:creationId xmlns:p14="http://schemas.microsoft.com/office/powerpoint/2010/main" val="48540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Assessment &amp; Career Pathways</a:t>
            </a:r>
          </a:p>
        </p:txBody>
      </p:sp>
      <p:sp>
        <p:nvSpPr>
          <p:cNvPr id="5" name="Slide Number Placeholder 5"/>
          <p:cNvSpPr txBox="1">
            <a:spLocks/>
          </p:cNvSpPr>
          <p:nvPr/>
        </p:nvSpPr>
        <p:spPr>
          <a:xfrm>
            <a:off x="7924800" y="6553200"/>
            <a:ext cx="2057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1pPr>
            <a:lvl2pPr marL="742950" indent="-28575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2pPr>
            <a:lvl3pPr marL="1143000" indent="-22860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3pPr>
            <a:lvl4pPr marL="1600200" indent="-22860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4pPr>
            <a:lvl5pPr marL="2057400" indent="-22860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5pPr>
            <a:lvl6pPr marL="25146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6pPr>
            <a:lvl7pPr marL="29718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7pPr>
            <a:lvl8pPr marL="34290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8pPr>
            <a:lvl9pPr marL="38862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9pPr>
          </a:lstStyle>
          <a:p>
            <a:pPr eaLnBrk="1" hangingPunct="1"/>
            <a:r>
              <a:rPr lang="en-US" altLang="en-US" sz="1400" dirty="0">
                <a:solidFill>
                  <a:schemeClr val="bg2"/>
                </a:solidFill>
                <a:latin typeface="Calibri" panose="020F0502020204030204" pitchFamily="34" charset="0"/>
              </a:rPr>
              <a:t>	</a:t>
            </a:r>
            <a:r>
              <a:rPr lang="en-US" altLang="en-US" sz="1200" dirty="0">
                <a:solidFill>
                  <a:schemeClr val="bg2"/>
                </a:solidFill>
                <a:latin typeface="Calibri" panose="020F0502020204030204" pitchFamily="34" charset="0"/>
              </a:rPr>
              <a:t>2</a:t>
            </a:r>
          </a:p>
        </p:txBody>
      </p:sp>
      <p:sp>
        <p:nvSpPr>
          <p:cNvPr id="8" name="Content Placeholder 7"/>
          <p:cNvSpPr>
            <a:spLocks noGrp="1"/>
          </p:cNvSpPr>
          <p:nvPr>
            <p:ph sz="half" idx="1"/>
          </p:nvPr>
        </p:nvSpPr>
        <p:spPr>
          <a:xfrm>
            <a:off x="628650" y="1639824"/>
            <a:ext cx="7543562" cy="789786"/>
          </a:xfrm>
        </p:spPr>
        <p:txBody>
          <a:bodyPr>
            <a:noAutofit/>
          </a:bodyPr>
          <a:lstStyle/>
          <a:p>
            <a:pPr marL="0" indent="0" algn="just">
              <a:buNone/>
            </a:pPr>
            <a:r>
              <a:rPr lang="en-US" sz="2000" dirty="0"/>
              <a:t>The corporate assessment process includes separate assessments for the RC/RR, CD and DRR/DCD role.</a:t>
            </a:r>
          </a:p>
        </p:txBody>
      </p:sp>
      <p:graphicFrame>
        <p:nvGraphicFramePr>
          <p:cNvPr id="9" name="Diagram 8"/>
          <p:cNvGraphicFramePr/>
          <p:nvPr>
            <p:extLst>
              <p:ext uri="{D42A27DB-BD31-4B8C-83A1-F6EECF244321}">
                <p14:modId xmlns:p14="http://schemas.microsoft.com/office/powerpoint/2010/main" val="2080247079"/>
              </p:ext>
            </p:extLst>
          </p:nvPr>
        </p:nvGraphicFramePr>
        <p:xfrm>
          <a:off x="219753" y="2281972"/>
          <a:ext cx="43607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572200" y="2569790"/>
            <a:ext cx="1655806" cy="357545"/>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500" dirty="0"/>
              <a:t>Assessments</a:t>
            </a:r>
          </a:p>
        </p:txBody>
      </p:sp>
      <p:sp>
        <p:nvSpPr>
          <p:cNvPr id="11" name="TextBox 10"/>
          <p:cNvSpPr txBox="1"/>
          <p:nvPr/>
        </p:nvSpPr>
        <p:spPr>
          <a:xfrm>
            <a:off x="5815682" y="2569790"/>
            <a:ext cx="2119140" cy="357545"/>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500" dirty="0"/>
              <a:t>UNDP Career Pathway</a:t>
            </a:r>
          </a:p>
        </p:txBody>
      </p:sp>
      <p:graphicFrame>
        <p:nvGraphicFramePr>
          <p:cNvPr id="12" name="Diagram 11"/>
          <p:cNvGraphicFramePr/>
          <p:nvPr>
            <p:extLst>
              <p:ext uri="{D42A27DB-BD31-4B8C-83A1-F6EECF244321}">
                <p14:modId xmlns:p14="http://schemas.microsoft.com/office/powerpoint/2010/main" val="660416170"/>
              </p:ext>
            </p:extLst>
          </p:nvPr>
        </p:nvGraphicFramePr>
        <p:xfrm>
          <a:off x="4987281" y="3076462"/>
          <a:ext cx="3775719" cy="31719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51793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Diversity of Serving RC’s</a:t>
            </a:r>
            <a:endParaRPr lang="en-GB" dirty="0"/>
          </a:p>
        </p:txBody>
      </p:sp>
      <p:grpSp>
        <p:nvGrpSpPr>
          <p:cNvPr id="4" name="Group 3"/>
          <p:cNvGrpSpPr/>
          <p:nvPr/>
        </p:nvGrpSpPr>
        <p:grpSpPr>
          <a:xfrm>
            <a:off x="381000" y="1676400"/>
            <a:ext cx="8305800" cy="4495800"/>
            <a:chOff x="0" y="0"/>
            <a:chExt cx="5796915" cy="2078355"/>
          </a:xfrm>
        </p:grpSpPr>
        <p:sp>
          <p:nvSpPr>
            <p:cNvPr id="5" name="Shape 3021"/>
            <p:cNvSpPr/>
            <p:nvPr/>
          </p:nvSpPr>
          <p:spPr>
            <a:xfrm>
              <a:off x="599186" y="1249172"/>
              <a:ext cx="5058156" cy="0"/>
            </a:xfrm>
            <a:custGeom>
              <a:avLst/>
              <a:gdLst/>
              <a:ahLst/>
              <a:cxnLst/>
              <a:rect l="0" t="0" r="0" b="0"/>
              <a:pathLst>
                <a:path w="5058156">
                  <a:moveTo>
                    <a:pt x="0" y="0"/>
                  </a:moveTo>
                  <a:lnTo>
                    <a:pt x="5058156" y="0"/>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6" name="Shape 3022"/>
            <p:cNvSpPr/>
            <p:nvPr/>
          </p:nvSpPr>
          <p:spPr>
            <a:xfrm>
              <a:off x="599186" y="1046480"/>
              <a:ext cx="5058156" cy="0"/>
            </a:xfrm>
            <a:custGeom>
              <a:avLst/>
              <a:gdLst/>
              <a:ahLst/>
              <a:cxnLst/>
              <a:rect l="0" t="0" r="0" b="0"/>
              <a:pathLst>
                <a:path w="5058156">
                  <a:moveTo>
                    <a:pt x="0" y="0"/>
                  </a:moveTo>
                  <a:lnTo>
                    <a:pt x="5058156" y="0"/>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7" name="Shape 3023"/>
            <p:cNvSpPr/>
            <p:nvPr/>
          </p:nvSpPr>
          <p:spPr>
            <a:xfrm>
              <a:off x="599186" y="845312"/>
              <a:ext cx="5058156" cy="0"/>
            </a:xfrm>
            <a:custGeom>
              <a:avLst/>
              <a:gdLst/>
              <a:ahLst/>
              <a:cxnLst/>
              <a:rect l="0" t="0" r="0" b="0"/>
              <a:pathLst>
                <a:path w="5058156">
                  <a:moveTo>
                    <a:pt x="0" y="0"/>
                  </a:moveTo>
                  <a:lnTo>
                    <a:pt x="5058156" y="0"/>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8" name="Shape 3024"/>
            <p:cNvSpPr/>
            <p:nvPr/>
          </p:nvSpPr>
          <p:spPr>
            <a:xfrm>
              <a:off x="599186" y="642620"/>
              <a:ext cx="5058156" cy="0"/>
            </a:xfrm>
            <a:custGeom>
              <a:avLst/>
              <a:gdLst/>
              <a:ahLst/>
              <a:cxnLst/>
              <a:rect l="0" t="0" r="0" b="0"/>
              <a:pathLst>
                <a:path w="5058156">
                  <a:moveTo>
                    <a:pt x="0" y="0"/>
                  </a:moveTo>
                  <a:lnTo>
                    <a:pt x="5058156" y="0"/>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9" name="Shape 3025"/>
            <p:cNvSpPr/>
            <p:nvPr/>
          </p:nvSpPr>
          <p:spPr>
            <a:xfrm>
              <a:off x="599186" y="441451"/>
              <a:ext cx="5058156" cy="0"/>
            </a:xfrm>
            <a:custGeom>
              <a:avLst/>
              <a:gdLst/>
              <a:ahLst/>
              <a:cxnLst/>
              <a:rect l="0" t="0" r="0" b="0"/>
              <a:pathLst>
                <a:path w="5058156">
                  <a:moveTo>
                    <a:pt x="0" y="0"/>
                  </a:moveTo>
                  <a:lnTo>
                    <a:pt x="5058156" y="0"/>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10" name="Shape 52892"/>
            <p:cNvSpPr/>
            <p:nvPr/>
          </p:nvSpPr>
          <p:spPr>
            <a:xfrm>
              <a:off x="1420622" y="1328420"/>
              <a:ext cx="252984" cy="121920"/>
            </a:xfrm>
            <a:custGeom>
              <a:avLst/>
              <a:gdLst/>
              <a:ahLst/>
              <a:cxnLst/>
              <a:rect l="0" t="0" r="0" b="0"/>
              <a:pathLst>
                <a:path w="252984" h="121920">
                  <a:moveTo>
                    <a:pt x="0" y="0"/>
                  </a:moveTo>
                  <a:lnTo>
                    <a:pt x="252984" y="0"/>
                  </a:lnTo>
                  <a:lnTo>
                    <a:pt x="252984" y="121920"/>
                  </a:lnTo>
                  <a:lnTo>
                    <a:pt x="0" y="121920"/>
                  </a:lnTo>
                  <a:lnTo>
                    <a:pt x="0" y="0"/>
                  </a:lnTo>
                </a:path>
              </a:pathLst>
            </a:custGeom>
            <a:ln w="0" cap="flat">
              <a:round/>
            </a:ln>
          </p:spPr>
          <p:style>
            <a:lnRef idx="0">
              <a:srgbClr val="000000">
                <a:alpha val="0"/>
              </a:srgbClr>
            </a:lnRef>
            <a:fillRef idx="1">
              <a:srgbClr val="ED7D31"/>
            </a:fillRef>
            <a:effectRef idx="0">
              <a:scrgbClr r="0" g="0" b="0"/>
            </a:effectRef>
            <a:fontRef idx="none"/>
          </p:style>
          <p:txBody>
            <a:bodyPr/>
            <a:lstStyle/>
            <a:p>
              <a:endParaRPr lang="en-GB" dirty="0"/>
            </a:p>
          </p:txBody>
        </p:sp>
        <p:sp>
          <p:nvSpPr>
            <p:cNvPr id="11" name="Shape 52893"/>
            <p:cNvSpPr/>
            <p:nvPr/>
          </p:nvSpPr>
          <p:spPr>
            <a:xfrm>
              <a:off x="2053082" y="1249171"/>
              <a:ext cx="252984" cy="201168"/>
            </a:xfrm>
            <a:custGeom>
              <a:avLst/>
              <a:gdLst/>
              <a:ahLst/>
              <a:cxnLst/>
              <a:rect l="0" t="0" r="0" b="0"/>
              <a:pathLst>
                <a:path w="252984" h="201168">
                  <a:moveTo>
                    <a:pt x="0" y="0"/>
                  </a:moveTo>
                  <a:lnTo>
                    <a:pt x="252984" y="0"/>
                  </a:lnTo>
                  <a:lnTo>
                    <a:pt x="252984" y="201168"/>
                  </a:lnTo>
                  <a:lnTo>
                    <a:pt x="0" y="201168"/>
                  </a:lnTo>
                  <a:lnTo>
                    <a:pt x="0" y="0"/>
                  </a:lnTo>
                </a:path>
              </a:pathLst>
            </a:custGeom>
            <a:ln w="0" cap="flat">
              <a:round/>
            </a:ln>
          </p:spPr>
          <p:style>
            <a:lnRef idx="0">
              <a:srgbClr val="000000">
                <a:alpha val="0"/>
              </a:srgbClr>
            </a:lnRef>
            <a:fillRef idx="1">
              <a:srgbClr val="FF99FF"/>
            </a:fillRef>
            <a:effectRef idx="0">
              <a:scrgbClr r="0" g="0" b="0"/>
            </a:effectRef>
            <a:fontRef idx="none"/>
          </p:style>
          <p:txBody>
            <a:bodyPr/>
            <a:lstStyle/>
            <a:p>
              <a:endParaRPr lang="en-GB" dirty="0"/>
            </a:p>
          </p:txBody>
        </p:sp>
        <p:sp>
          <p:nvSpPr>
            <p:cNvPr id="12" name="Shape 52894"/>
            <p:cNvSpPr/>
            <p:nvPr/>
          </p:nvSpPr>
          <p:spPr>
            <a:xfrm>
              <a:off x="2685542" y="1369568"/>
              <a:ext cx="252984" cy="80772"/>
            </a:xfrm>
            <a:custGeom>
              <a:avLst/>
              <a:gdLst/>
              <a:ahLst/>
              <a:cxnLst/>
              <a:rect l="0" t="0" r="0" b="0"/>
              <a:pathLst>
                <a:path w="252984" h="80772">
                  <a:moveTo>
                    <a:pt x="0" y="0"/>
                  </a:moveTo>
                  <a:lnTo>
                    <a:pt x="252984" y="0"/>
                  </a:lnTo>
                  <a:lnTo>
                    <a:pt x="252984" y="80772"/>
                  </a:lnTo>
                  <a:lnTo>
                    <a:pt x="0" y="80772"/>
                  </a:lnTo>
                  <a:lnTo>
                    <a:pt x="0" y="0"/>
                  </a:lnTo>
                </a:path>
              </a:pathLst>
            </a:custGeom>
            <a:ln w="0" cap="flat">
              <a:round/>
            </a:ln>
          </p:spPr>
          <p:style>
            <a:lnRef idx="0">
              <a:srgbClr val="000000">
                <a:alpha val="0"/>
              </a:srgbClr>
            </a:lnRef>
            <a:fillRef idx="1">
              <a:srgbClr val="92D050"/>
            </a:fillRef>
            <a:effectRef idx="0">
              <a:scrgbClr r="0" g="0" b="0"/>
            </a:effectRef>
            <a:fontRef idx="none"/>
          </p:style>
          <p:txBody>
            <a:bodyPr/>
            <a:lstStyle/>
            <a:p>
              <a:endParaRPr lang="en-GB" dirty="0"/>
            </a:p>
          </p:txBody>
        </p:sp>
        <p:sp>
          <p:nvSpPr>
            <p:cNvPr id="13" name="Shape 52895"/>
            <p:cNvSpPr/>
            <p:nvPr/>
          </p:nvSpPr>
          <p:spPr>
            <a:xfrm>
              <a:off x="3318002" y="1188211"/>
              <a:ext cx="252984" cy="262128"/>
            </a:xfrm>
            <a:custGeom>
              <a:avLst/>
              <a:gdLst/>
              <a:ahLst/>
              <a:cxnLst/>
              <a:rect l="0" t="0" r="0" b="0"/>
              <a:pathLst>
                <a:path w="252984" h="262128">
                  <a:moveTo>
                    <a:pt x="0" y="0"/>
                  </a:moveTo>
                  <a:lnTo>
                    <a:pt x="252984" y="0"/>
                  </a:lnTo>
                  <a:lnTo>
                    <a:pt x="252984" y="262128"/>
                  </a:lnTo>
                  <a:lnTo>
                    <a:pt x="0" y="262128"/>
                  </a:lnTo>
                  <a:lnTo>
                    <a:pt x="0" y="0"/>
                  </a:lnTo>
                </a:path>
              </a:pathLst>
            </a:custGeom>
            <a:ln w="0" cap="flat">
              <a:round/>
            </a:ln>
          </p:spPr>
          <p:style>
            <a:lnRef idx="0">
              <a:srgbClr val="000000">
                <a:alpha val="0"/>
              </a:srgbClr>
            </a:lnRef>
            <a:fillRef idx="1">
              <a:srgbClr val="1F4E79"/>
            </a:fillRef>
            <a:effectRef idx="0">
              <a:scrgbClr r="0" g="0" b="0"/>
            </a:effectRef>
            <a:fontRef idx="none"/>
          </p:style>
          <p:txBody>
            <a:bodyPr/>
            <a:lstStyle/>
            <a:p>
              <a:endParaRPr lang="en-GB" dirty="0"/>
            </a:p>
          </p:txBody>
        </p:sp>
        <p:sp>
          <p:nvSpPr>
            <p:cNvPr id="14" name="Shape 52896"/>
            <p:cNvSpPr/>
            <p:nvPr/>
          </p:nvSpPr>
          <p:spPr>
            <a:xfrm>
              <a:off x="3950462" y="1409192"/>
              <a:ext cx="252984" cy="41148"/>
            </a:xfrm>
            <a:custGeom>
              <a:avLst/>
              <a:gdLst/>
              <a:ahLst/>
              <a:cxnLst/>
              <a:rect l="0" t="0" r="0" b="0"/>
              <a:pathLst>
                <a:path w="252984" h="41148">
                  <a:moveTo>
                    <a:pt x="0" y="0"/>
                  </a:moveTo>
                  <a:lnTo>
                    <a:pt x="252984" y="0"/>
                  </a:lnTo>
                  <a:lnTo>
                    <a:pt x="252984" y="41148"/>
                  </a:lnTo>
                  <a:lnTo>
                    <a:pt x="0" y="41148"/>
                  </a:lnTo>
                  <a:lnTo>
                    <a:pt x="0" y="0"/>
                  </a:lnTo>
                </a:path>
              </a:pathLst>
            </a:custGeom>
            <a:ln w="0" cap="flat">
              <a:round/>
            </a:ln>
          </p:spPr>
          <p:style>
            <a:lnRef idx="0">
              <a:srgbClr val="000000">
                <a:alpha val="0"/>
              </a:srgbClr>
            </a:lnRef>
            <a:fillRef idx="1">
              <a:srgbClr val="FFFF00"/>
            </a:fillRef>
            <a:effectRef idx="0">
              <a:scrgbClr r="0" g="0" b="0"/>
            </a:effectRef>
            <a:fontRef idx="none"/>
          </p:style>
          <p:txBody>
            <a:bodyPr/>
            <a:lstStyle/>
            <a:p>
              <a:endParaRPr lang="en-GB" dirty="0"/>
            </a:p>
          </p:txBody>
        </p:sp>
        <p:sp>
          <p:nvSpPr>
            <p:cNvPr id="15" name="Shape 52897"/>
            <p:cNvSpPr/>
            <p:nvPr/>
          </p:nvSpPr>
          <p:spPr>
            <a:xfrm>
              <a:off x="4582922" y="1006856"/>
              <a:ext cx="252984" cy="443484"/>
            </a:xfrm>
            <a:custGeom>
              <a:avLst/>
              <a:gdLst/>
              <a:ahLst/>
              <a:cxnLst/>
              <a:rect l="0" t="0" r="0" b="0"/>
              <a:pathLst>
                <a:path w="252984" h="443484">
                  <a:moveTo>
                    <a:pt x="0" y="0"/>
                  </a:moveTo>
                  <a:lnTo>
                    <a:pt x="252984" y="0"/>
                  </a:lnTo>
                  <a:lnTo>
                    <a:pt x="252984" y="443484"/>
                  </a:lnTo>
                  <a:lnTo>
                    <a:pt x="0" y="443484"/>
                  </a:lnTo>
                  <a:lnTo>
                    <a:pt x="0" y="0"/>
                  </a:lnTo>
                </a:path>
              </a:pathLst>
            </a:custGeom>
            <a:ln w="0" cap="flat">
              <a:round/>
            </a:ln>
          </p:spPr>
          <p:style>
            <a:lnRef idx="0">
              <a:srgbClr val="000000">
                <a:alpha val="0"/>
              </a:srgbClr>
            </a:lnRef>
            <a:fillRef idx="1">
              <a:srgbClr val="C55A11"/>
            </a:fillRef>
            <a:effectRef idx="0">
              <a:scrgbClr r="0" g="0" b="0"/>
            </a:effectRef>
            <a:fontRef idx="none"/>
          </p:style>
          <p:txBody>
            <a:bodyPr/>
            <a:lstStyle/>
            <a:p>
              <a:endParaRPr lang="en-GB" dirty="0"/>
            </a:p>
          </p:txBody>
        </p:sp>
        <p:sp>
          <p:nvSpPr>
            <p:cNvPr id="16" name="Shape 52898"/>
            <p:cNvSpPr/>
            <p:nvPr/>
          </p:nvSpPr>
          <p:spPr>
            <a:xfrm>
              <a:off x="5213858" y="583183"/>
              <a:ext cx="252984" cy="867156"/>
            </a:xfrm>
            <a:custGeom>
              <a:avLst/>
              <a:gdLst/>
              <a:ahLst/>
              <a:cxnLst/>
              <a:rect l="0" t="0" r="0" b="0"/>
              <a:pathLst>
                <a:path w="252984" h="867156">
                  <a:moveTo>
                    <a:pt x="0" y="0"/>
                  </a:moveTo>
                  <a:lnTo>
                    <a:pt x="252984" y="0"/>
                  </a:lnTo>
                  <a:lnTo>
                    <a:pt x="252984" y="867156"/>
                  </a:lnTo>
                  <a:lnTo>
                    <a:pt x="0" y="867156"/>
                  </a:lnTo>
                  <a:lnTo>
                    <a:pt x="0" y="0"/>
                  </a:lnTo>
                </a:path>
              </a:pathLst>
            </a:custGeom>
            <a:ln w="0" cap="flat">
              <a:round/>
            </a:ln>
          </p:spPr>
          <p:style>
            <a:lnRef idx="0">
              <a:srgbClr val="000000">
                <a:alpha val="0"/>
              </a:srgbClr>
            </a:lnRef>
            <a:fillRef idx="1">
              <a:srgbClr val="00B0F0"/>
            </a:fillRef>
            <a:effectRef idx="0">
              <a:scrgbClr r="0" g="0" b="0"/>
            </a:effectRef>
            <a:fontRef idx="none"/>
          </p:style>
          <p:txBody>
            <a:bodyPr/>
            <a:lstStyle/>
            <a:p>
              <a:endParaRPr lang="en-GB" dirty="0"/>
            </a:p>
          </p:txBody>
        </p:sp>
        <p:sp>
          <p:nvSpPr>
            <p:cNvPr id="17" name="Shape 52899"/>
            <p:cNvSpPr/>
            <p:nvPr/>
          </p:nvSpPr>
          <p:spPr>
            <a:xfrm>
              <a:off x="788162" y="1006856"/>
              <a:ext cx="252984" cy="443484"/>
            </a:xfrm>
            <a:custGeom>
              <a:avLst/>
              <a:gdLst/>
              <a:ahLst/>
              <a:cxnLst/>
              <a:rect l="0" t="0" r="0" b="0"/>
              <a:pathLst>
                <a:path w="252984" h="443484">
                  <a:moveTo>
                    <a:pt x="0" y="0"/>
                  </a:moveTo>
                  <a:lnTo>
                    <a:pt x="252984" y="0"/>
                  </a:lnTo>
                  <a:lnTo>
                    <a:pt x="252984" y="443484"/>
                  </a:lnTo>
                  <a:lnTo>
                    <a:pt x="0" y="443484"/>
                  </a:lnTo>
                  <a:lnTo>
                    <a:pt x="0" y="0"/>
                  </a:lnTo>
                </a:path>
              </a:pathLst>
            </a:custGeom>
            <a:ln w="0" cap="flat">
              <a:round/>
            </a:ln>
          </p:spPr>
          <p:style>
            <a:lnRef idx="0">
              <a:srgbClr val="000000">
                <a:alpha val="0"/>
              </a:srgbClr>
            </a:lnRef>
            <a:fillRef idx="1">
              <a:srgbClr val="5B9BD5"/>
            </a:fillRef>
            <a:effectRef idx="0">
              <a:scrgbClr r="0" g="0" b="0"/>
            </a:effectRef>
            <a:fontRef idx="none"/>
          </p:style>
          <p:txBody>
            <a:bodyPr/>
            <a:lstStyle/>
            <a:p>
              <a:endParaRPr lang="en-GB" dirty="0"/>
            </a:p>
          </p:txBody>
        </p:sp>
        <p:sp>
          <p:nvSpPr>
            <p:cNvPr id="18" name="Shape 3034"/>
            <p:cNvSpPr/>
            <p:nvPr/>
          </p:nvSpPr>
          <p:spPr>
            <a:xfrm>
              <a:off x="599186" y="441451"/>
              <a:ext cx="0" cy="1008888"/>
            </a:xfrm>
            <a:custGeom>
              <a:avLst/>
              <a:gdLst/>
              <a:ahLst/>
              <a:cxnLst/>
              <a:rect l="0" t="0" r="0" b="0"/>
              <a:pathLst>
                <a:path h="1008888">
                  <a:moveTo>
                    <a:pt x="0" y="1008888"/>
                  </a:moveTo>
                  <a:lnTo>
                    <a:pt x="0" y="0"/>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19" name="Shape 3035"/>
            <p:cNvSpPr/>
            <p:nvPr/>
          </p:nvSpPr>
          <p:spPr>
            <a:xfrm>
              <a:off x="599186" y="1450339"/>
              <a:ext cx="5058156" cy="0"/>
            </a:xfrm>
            <a:custGeom>
              <a:avLst/>
              <a:gdLst/>
              <a:ahLst/>
              <a:cxnLst/>
              <a:rect l="0" t="0" r="0" b="0"/>
              <a:pathLst>
                <a:path w="5058156">
                  <a:moveTo>
                    <a:pt x="0" y="0"/>
                  </a:moveTo>
                  <a:lnTo>
                    <a:pt x="5058156" y="0"/>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20" name="Rectangle 19"/>
            <p:cNvSpPr/>
            <p:nvPr/>
          </p:nvSpPr>
          <p:spPr>
            <a:xfrm>
              <a:off x="850392" y="819912"/>
              <a:ext cx="170426"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1" name="Rectangle 20"/>
            <p:cNvSpPr/>
            <p:nvPr/>
          </p:nvSpPr>
          <p:spPr>
            <a:xfrm>
              <a:off x="1514856" y="1143000"/>
              <a:ext cx="85295"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2" name="Rectangle 21"/>
            <p:cNvSpPr/>
            <p:nvPr/>
          </p:nvSpPr>
          <p:spPr>
            <a:xfrm>
              <a:off x="2115312" y="1062228"/>
              <a:ext cx="170426"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3" name="Rectangle 22"/>
            <p:cNvSpPr/>
            <p:nvPr/>
          </p:nvSpPr>
          <p:spPr>
            <a:xfrm>
              <a:off x="2779776" y="1183259"/>
              <a:ext cx="85295"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4" name="Rectangle 23"/>
            <p:cNvSpPr/>
            <p:nvPr/>
          </p:nvSpPr>
          <p:spPr>
            <a:xfrm>
              <a:off x="3380232" y="1001649"/>
              <a:ext cx="170426"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5" name="Rectangle 24"/>
            <p:cNvSpPr/>
            <p:nvPr/>
          </p:nvSpPr>
          <p:spPr>
            <a:xfrm>
              <a:off x="4044696" y="1223518"/>
              <a:ext cx="85295"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6" name="Rectangle 25"/>
            <p:cNvSpPr/>
            <p:nvPr/>
          </p:nvSpPr>
          <p:spPr>
            <a:xfrm>
              <a:off x="4645152" y="819912"/>
              <a:ext cx="170426"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7" name="Rectangle 26"/>
            <p:cNvSpPr/>
            <p:nvPr/>
          </p:nvSpPr>
          <p:spPr>
            <a:xfrm>
              <a:off x="5277612" y="396240"/>
              <a:ext cx="170426"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43</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8" name="Rectangle 27"/>
            <p:cNvSpPr/>
            <p:nvPr/>
          </p:nvSpPr>
          <p:spPr>
            <a:xfrm>
              <a:off x="416560" y="1391793"/>
              <a:ext cx="85295"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9" name="Rectangle 28"/>
            <p:cNvSpPr/>
            <p:nvPr/>
          </p:nvSpPr>
          <p:spPr>
            <a:xfrm>
              <a:off x="352044" y="1189990"/>
              <a:ext cx="170426"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0" name="Rectangle 29"/>
            <p:cNvSpPr/>
            <p:nvPr/>
          </p:nvSpPr>
          <p:spPr>
            <a:xfrm>
              <a:off x="352044" y="987933"/>
              <a:ext cx="170426"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1" name="Rectangle 30"/>
            <p:cNvSpPr/>
            <p:nvPr/>
          </p:nvSpPr>
          <p:spPr>
            <a:xfrm>
              <a:off x="352044" y="786130"/>
              <a:ext cx="170426"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2" name="Rectangle 31"/>
            <p:cNvSpPr/>
            <p:nvPr/>
          </p:nvSpPr>
          <p:spPr>
            <a:xfrm>
              <a:off x="352044" y="584327"/>
              <a:ext cx="170426"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3" name="Rectangle 32"/>
            <p:cNvSpPr/>
            <p:nvPr/>
          </p:nvSpPr>
          <p:spPr>
            <a:xfrm>
              <a:off x="352044" y="382524"/>
              <a:ext cx="170426"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4" name="Rectangle 33"/>
            <p:cNvSpPr/>
            <p:nvPr/>
          </p:nvSpPr>
          <p:spPr>
            <a:xfrm>
              <a:off x="765048" y="1556639"/>
              <a:ext cx="399052"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Africa</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5" name="Rectangle 34"/>
            <p:cNvSpPr/>
            <p:nvPr/>
          </p:nvSpPr>
          <p:spPr>
            <a:xfrm>
              <a:off x="1276385" y="1549960"/>
              <a:ext cx="450134"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Arab States</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6" name="Rectangle 35"/>
            <p:cNvSpPr/>
            <p:nvPr/>
          </p:nvSpPr>
          <p:spPr>
            <a:xfrm>
              <a:off x="2020943" y="1514733"/>
              <a:ext cx="57855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Asia and</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7" name="Rectangle 36"/>
            <p:cNvSpPr/>
            <p:nvPr/>
          </p:nvSpPr>
          <p:spPr>
            <a:xfrm>
              <a:off x="2074126" y="1585186"/>
              <a:ext cx="439933"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Pacific</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8" name="Rectangle 37"/>
            <p:cNvSpPr/>
            <p:nvPr/>
          </p:nvSpPr>
          <p:spPr>
            <a:xfrm>
              <a:off x="2617597" y="1556639"/>
              <a:ext cx="517657"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Eastern</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9" name="Rectangle 38"/>
            <p:cNvSpPr/>
            <p:nvPr/>
          </p:nvSpPr>
          <p:spPr>
            <a:xfrm>
              <a:off x="2552770" y="1620412"/>
              <a:ext cx="786832"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Europe and</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0" name="Rectangle 39"/>
            <p:cNvSpPr/>
            <p:nvPr/>
          </p:nvSpPr>
          <p:spPr>
            <a:xfrm>
              <a:off x="2715766" y="1690865"/>
              <a:ext cx="156100"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CIS</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1" name="Rectangle 40"/>
            <p:cNvSpPr/>
            <p:nvPr/>
          </p:nvSpPr>
          <p:spPr>
            <a:xfrm>
              <a:off x="3318256" y="1556639"/>
              <a:ext cx="335291"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Latin</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2" name="Rectangle 41"/>
            <p:cNvSpPr/>
            <p:nvPr/>
          </p:nvSpPr>
          <p:spPr>
            <a:xfrm>
              <a:off x="3244145" y="1620412"/>
              <a:ext cx="566782"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America</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3" name="Rectangle 42"/>
            <p:cNvSpPr/>
            <p:nvPr/>
          </p:nvSpPr>
          <p:spPr>
            <a:xfrm>
              <a:off x="3867912" y="1556639"/>
              <a:ext cx="55668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Oceania</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4" name="Rectangle 43"/>
            <p:cNvSpPr/>
            <p:nvPr/>
          </p:nvSpPr>
          <p:spPr>
            <a:xfrm>
              <a:off x="4558538" y="1556639"/>
              <a:ext cx="401744"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5" name="Rectangle 44"/>
            <p:cNvSpPr/>
            <p:nvPr/>
          </p:nvSpPr>
          <p:spPr>
            <a:xfrm>
              <a:off x="4520530" y="1620412"/>
              <a:ext cx="566782"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America</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6" name="Rectangle 45"/>
            <p:cNvSpPr/>
            <p:nvPr/>
          </p:nvSpPr>
          <p:spPr>
            <a:xfrm>
              <a:off x="5208016" y="1556639"/>
              <a:ext cx="356320"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West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7" name="Rectangle 46"/>
            <p:cNvSpPr/>
            <p:nvPr/>
          </p:nvSpPr>
          <p:spPr>
            <a:xfrm>
              <a:off x="5158723" y="1620412"/>
              <a:ext cx="490740"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8" name="Rectangle 47"/>
            <p:cNvSpPr/>
            <p:nvPr/>
          </p:nvSpPr>
          <p:spPr>
            <a:xfrm rot="16200001">
              <a:off x="-37986" y="814338"/>
              <a:ext cx="672789"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Resident Coordinators</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9" name="Rectangle 48"/>
            <p:cNvSpPr/>
            <p:nvPr/>
          </p:nvSpPr>
          <p:spPr>
            <a:xfrm>
              <a:off x="2532633" y="83748"/>
              <a:ext cx="933265" cy="206453"/>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Region of Origin</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0" name="Shape 3066"/>
            <p:cNvSpPr/>
            <p:nvPr/>
          </p:nvSpPr>
          <p:spPr>
            <a:xfrm>
              <a:off x="0" y="0"/>
              <a:ext cx="5796915" cy="2078355"/>
            </a:xfrm>
            <a:custGeom>
              <a:avLst/>
              <a:gdLst/>
              <a:ahLst/>
              <a:cxnLst/>
              <a:rect l="0" t="0" r="0" b="0"/>
              <a:pathLst>
                <a:path w="5796915" h="2078355">
                  <a:moveTo>
                    <a:pt x="0" y="2078355"/>
                  </a:moveTo>
                  <a:lnTo>
                    <a:pt x="5796915" y="2078355"/>
                  </a:lnTo>
                  <a:lnTo>
                    <a:pt x="5796915" y="0"/>
                  </a:lnTo>
                  <a:lnTo>
                    <a:pt x="0" y="0"/>
                  </a:lnTo>
                  <a:close/>
                </a:path>
              </a:pathLst>
            </a:custGeom>
            <a:ln w="6350" cap="flat">
              <a:round/>
            </a:ln>
          </p:spPr>
          <p:style>
            <a:lnRef idx="1">
              <a:srgbClr val="898989"/>
            </a:lnRef>
            <a:fillRef idx="0">
              <a:srgbClr val="000000">
                <a:alpha val="0"/>
              </a:srgbClr>
            </a:fillRef>
            <a:effectRef idx="0">
              <a:scrgbClr r="0" g="0" b="0"/>
            </a:effectRef>
            <a:fontRef idx="none"/>
          </p:style>
          <p:txBody>
            <a:bodyPr/>
            <a:lstStyle/>
            <a:p>
              <a:endParaRPr lang="en-GB" dirty="0"/>
            </a:p>
          </p:txBody>
        </p:sp>
      </p:grpSp>
    </p:spTree>
    <p:extLst>
      <p:ext uri="{BB962C8B-B14F-4D97-AF65-F5344CB8AC3E}">
        <p14:creationId xmlns:p14="http://schemas.microsoft.com/office/powerpoint/2010/main" val="1951385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Language Skills</a:t>
            </a:r>
            <a:endParaRPr lang="en-GB" dirty="0"/>
          </a:p>
        </p:txBody>
      </p:sp>
      <p:grpSp>
        <p:nvGrpSpPr>
          <p:cNvPr id="4" name="Group 3"/>
          <p:cNvGrpSpPr/>
          <p:nvPr/>
        </p:nvGrpSpPr>
        <p:grpSpPr>
          <a:xfrm>
            <a:off x="914400" y="1937703"/>
            <a:ext cx="7467600" cy="4310697"/>
            <a:chOff x="0" y="0"/>
            <a:chExt cx="5755142" cy="3034001"/>
          </a:xfrm>
        </p:grpSpPr>
        <p:sp>
          <p:nvSpPr>
            <p:cNvPr id="5" name="Rectangle 4"/>
            <p:cNvSpPr/>
            <p:nvPr/>
          </p:nvSpPr>
          <p:spPr>
            <a:xfrm>
              <a:off x="2495296" y="2827571"/>
              <a:ext cx="93238" cy="20643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100" dirty="0">
                  <a:solidFill>
                    <a:srgbClr val="000000"/>
                  </a:solidFill>
                  <a:effectLst/>
                  <a:latin typeface="Times New Roman" panose="02020603050405020304" pitchFamily="18" charset="0"/>
                  <a:ea typeface="Times New Roman" panose="02020603050405020304" pitchFamily="18" charset="0"/>
                  <a:cs typeface="Cambria" panose="02040503050406030204" pitchFamily="18" charset="0"/>
                </a:rPr>
                <a:t>  </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 name="Rectangle 5"/>
            <p:cNvSpPr/>
            <p:nvPr/>
          </p:nvSpPr>
          <p:spPr>
            <a:xfrm>
              <a:off x="5708523" y="2827571"/>
              <a:ext cx="46619" cy="20643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100" dirty="0">
                  <a:solidFill>
                    <a:srgbClr val="000000"/>
                  </a:solidFill>
                  <a:effectLst/>
                  <a:latin typeface="Times New Roman" panose="02020603050405020304" pitchFamily="18" charset="0"/>
                  <a:ea typeface="Times New Roman" panose="02020603050405020304" pitchFamily="18" charset="0"/>
                  <a:cs typeface="Cambria" panose="02040503050406030204" pitchFamily="18" charset="0"/>
                </a:rPr>
                <a:t> </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 name="Shape 3174"/>
            <p:cNvSpPr/>
            <p:nvPr/>
          </p:nvSpPr>
          <p:spPr>
            <a:xfrm>
              <a:off x="3716909" y="626236"/>
              <a:ext cx="0" cy="1720597"/>
            </a:xfrm>
            <a:custGeom>
              <a:avLst/>
              <a:gdLst/>
              <a:ahLst/>
              <a:cxnLst/>
              <a:rect l="0" t="0" r="0" b="0"/>
              <a:pathLst>
                <a:path h="1720597">
                  <a:moveTo>
                    <a:pt x="0" y="0"/>
                  </a:moveTo>
                  <a:lnTo>
                    <a:pt x="0" y="1720597"/>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8" name="Shape 3175"/>
            <p:cNvSpPr/>
            <p:nvPr/>
          </p:nvSpPr>
          <p:spPr>
            <a:xfrm>
              <a:off x="4151249" y="626236"/>
              <a:ext cx="0" cy="1720597"/>
            </a:xfrm>
            <a:custGeom>
              <a:avLst/>
              <a:gdLst/>
              <a:ahLst/>
              <a:cxnLst/>
              <a:rect l="0" t="0" r="0" b="0"/>
              <a:pathLst>
                <a:path h="1720597">
                  <a:moveTo>
                    <a:pt x="0" y="0"/>
                  </a:moveTo>
                  <a:lnTo>
                    <a:pt x="0" y="1720597"/>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9" name="Shape 3176"/>
            <p:cNvSpPr/>
            <p:nvPr/>
          </p:nvSpPr>
          <p:spPr>
            <a:xfrm>
              <a:off x="4585589" y="626236"/>
              <a:ext cx="0" cy="1720597"/>
            </a:xfrm>
            <a:custGeom>
              <a:avLst/>
              <a:gdLst/>
              <a:ahLst/>
              <a:cxnLst/>
              <a:rect l="0" t="0" r="0" b="0"/>
              <a:pathLst>
                <a:path h="1720597">
                  <a:moveTo>
                    <a:pt x="0" y="0"/>
                  </a:moveTo>
                  <a:lnTo>
                    <a:pt x="0" y="1720597"/>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10" name="Shape 3177"/>
            <p:cNvSpPr/>
            <p:nvPr/>
          </p:nvSpPr>
          <p:spPr>
            <a:xfrm>
              <a:off x="5018406" y="626236"/>
              <a:ext cx="0" cy="1720597"/>
            </a:xfrm>
            <a:custGeom>
              <a:avLst/>
              <a:gdLst/>
              <a:ahLst/>
              <a:cxnLst/>
              <a:rect l="0" t="0" r="0" b="0"/>
              <a:pathLst>
                <a:path h="1720597">
                  <a:moveTo>
                    <a:pt x="0" y="0"/>
                  </a:moveTo>
                  <a:lnTo>
                    <a:pt x="0" y="1720597"/>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11" name="Shape 3178"/>
            <p:cNvSpPr/>
            <p:nvPr/>
          </p:nvSpPr>
          <p:spPr>
            <a:xfrm>
              <a:off x="5452746" y="626236"/>
              <a:ext cx="0" cy="1720597"/>
            </a:xfrm>
            <a:custGeom>
              <a:avLst/>
              <a:gdLst/>
              <a:ahLst/>
              <a:cxnLst/>
              <a:rect l="0" t="0" r="0" b="0"/>
              <a:pathLst>
                <a:path h="1720597">
                  <a:moveTo>
                    <a:pt x="0" y="0"/>
                  </a:moveTo>
                  <a:lnTo>
                    <a:pt x="0" y="1720597"/>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12" name="Shape 52900"/>
            <p:cNvSpPr/>
            <p:nvPr/>
          </p:nvSpPr>
          <p:spPr>
            <a:xfrm>
              <a:off x="3282569" y="2203576"/>
              <a:ext cx="2179320" cy="80773"/>
            </a:xfrm>
            <a:custGeom>
              <a:avLst/>
              <a:gdLst/>
              <a:ahLst/>
              <a:cxnLst/>
              <a:rect l="0" t="0" r="0" b="0"/>
              <a:pathLst>
                <a:path w="2179320" h="80773">
                  <a:moveTo>
                    <a:pt x="0" y="0"/>
                  </a:moveTo>
                  <a:lnTo>
                    <a:pt x="2179320" y="0"/>
                  </a:lnTo>
                  <a:lnTo>
                    <a:pt x="2179320" y="80773"/>
                  </a:lnTo>
                  <a:lnTo>
                    <a:pt x="0" y="80773"/>
                  </a:lnTo>
                  <a:lnTo>
                    <a:pt x="0" y="0"/>
                  </a:lnTo>
                </a:path>
              </a:pathLst>
            </a:custGeom>
            <a:ln w="0" cap="flat">
              <a:round/>
            </a:ln>
          </p:spPr>
          <p:style>
            <a:lnRef idx="0">
              <a:srgbClr val="000000">
                <a:alpha val="0"/>
              </a:srgbClr>
            </a:lnRef>
            <a:fillRef idx="1">
              <a:srgbClr val="5B9BD5"/>
            </a:fillRef>
            <a:effectRef idx="0">
              <a:scrgbClr r="0" g="0" b="0"/>
            </a:effectRef>
            <a:fontRef idx="none"/>
          </p:style>
          <p:txBody>
            <a:bodyPr/>
            <a:lstStyle/>
            <a:p>
              <a:endParaRPr lang="en-GB" dirty="0"/>
            </a:p>
          </p:txBody>
        </p:sp>
        <p:sp>
          <p:nvSpPr>
            <p:cNvPr id="13" name="Shape 52901"/>
            <p:cNvSpPr/>
            <p:nvPr/>
          </p:nvSpPr>
          <p:spPr>
            <a:xfrm>
              <a:off x="3282569" y="1915541"/>
              <a:ext cx="1129284" cy="82296"/>
            </a:xfrm>
            <a:custGeom>
              <a:avLst/>
              <a:gdLst/>
              <a:ahLst/>
              <a:cxnLst/>
              <a:rect l="0" t="0" r="0" b="0"/>
              <a:pathLst>
                <a:path w="1129284" h="82296">
                  <a:moveTo>
                    <a:pt x="0" y="0"/>
                  </a:moveTo>
                  <a:lnTo>
                    <a:pt x="1129284" y="0"/>
                  </a:lnTo>
                  <a:lnTo>
                    <a:pt x="1129284" y="82296"/>
                  </a:lnTo>
                  <a:lnTo>
                    <a:pt x="0" y="82296"/>
                  </a:lnTo>
                  <a:lnTo>
                    <a:pt x="0" y="0"/>
                  </a:lnTo>
                </a:path>
              </a:pathLst>
            </a:custGeom>
            <a:ln w="0" cap="flat">
              <a:round/>
            </a:ln>
          </p:spPr>
          <p:style>
            <a:lnRef idx="0">
              <a:srgbClr val="000000">
                <a:alpha val="0"/>
              </a:srgbClr>
            </a:lnRef>
            <a:fillRef idx="1">
              <a:srgbClr val="5B9BD5"/>
            </a:fillRef>
            <a:effectRef idx="0">
              <a:scrgbClr r="0" g="0" b="0"/>
            </a:effectRef>
            <a:fontRef idx="none"/>
          </p:style>
          <p:txBody>
            <a:bodyPr/>
            <a:lstStyle/>
            <a:p>
              <a:endParaRPr lang="en-GB" dirty="0"/>
            </a:p>
          </p:txBody>
        </p:sp>
        <p:sp>
          <p:nvSpPr>
            <p:cNvPr id="14" name="Shape 52902"/>
            <p:cNvSpPr/>
            <p:nvPr/>
          </p:nvSpPr>
          <p:spPr>
            <a:xfrm>
              <a:off x="3282569" y="1629029"/>
              <a:ext cx="760476" cy="82296"/>
            </a:xfrm>
            <a:custGeom>
              <a:avLst/>
              <a:gdLst/>
              <a:ahLst/>
              <a:cxnLst/>
              <a:rect l="0" t="0" r="0" b="0"/>
              <a:pathLst>
                <a:path w="760476" h="82296">
                  <a:moveTo>
                    <a:pt x="0" y="0"/>
                  </a:moveTo>
                  <a:lnTo>
                    <a:pt x="760476" y="0"/>
                  </a:lnTo>
                  <a:lnTo>
                    <a:pt x="760476" y="82296"/>
                  </a:lnTo>
                  <a:lnTo>
                    <a:pt x="0" y="82296"/>
                  </a:lnTo>
                  <a:lnTo>
                    <a:pt x="0" y="0"/>
                  </a:lnTo>
                </a:path>
              </a:pathLst>
            </a:custGeom>
            <a:ln w="0" cap="flat">
              <a:round/>
            </a:ln>
          </p:spPr>
          <p:style>
            <a:lnRef idx="0">
              <a:srgbClr val="000000">
                <a:alpha val="0"/>
              </a:srgbClr>
            </a:lnRef>
            <a:fillRef idx="1">
              <a:srgbClr val="5B9BD5"/>
            </a:fillRef>
            <a:effectRef idx="0">
              <a:scrgbClr r="0" g="0" b="0"/>
            </a:effectRef>
            <a:fontRef idx="none"/>
          </p:style>
          <p:txBody>
            <a:bodyPr/>
            <a:lstStyle/>
            <a:p>
              <a:endParaRPr lang="en-GB" dirty="0"/>
            </a:p>
          </p:txBody>
        </p:sp>
        <p:sp>
          <p:nvSpPr>
            <p:cNvPr id="15" name="Shape 52903"/>
            <p:cNvSpPr/>
            <p:nvPr/>
          </p:nvSpPr>
          <p:spPr>
            <a:xfrm>
              <a:off x="3282569" y="1342517"/>
              <a:ext cx="86868" cy="82296"/>
            </a:xfrm>
            <a:custGeom>
              <a:avLst/>
              <a:gdLst/>
              <a:ahLst/>
              <a:cxnLst/>
              <a:rect l="0" t="0" r="0" b="0"/>
              <a:pathLst>
                <a:path w="86868" h="82296">
                  <a:moveTo>
                    <a:pt x="0" y="0"/>
                  </a:moveTo>
                  <a:lnTo>
                    <a:pt x="86868" y="0"/>
                  </a:lnTo>
                  <a:lnTo>
                    <a:pt x="86868" y="82296"/>
                  </a:lnTo>
                  <a:lnTo>
                    <a:pt x="0" y="82296"/>
                  </a:lnTo>
                  <a:lnTo>
                    <a:pt x="0" y="0"/>
                  </a:lnTo>
                </a:path>
              </a:pathLst>
            </a:custGeom>
            <a:ln w="0" cap="flat">
              <a:round/>
            </a:ln>
          </p:spPr>
          <p:style>
            <a:lnRef idx="0">
              <a:srgbClr val="000000">
                <a:alpha val="0"/>
              </a:srgbClr>
            </a:lnRef>
            <a:fillRef idx="1">
              <a:srgbClr val="5B9BD5"/>
            </a:fillRef>
            <a:effectRef idx="0">
              <a:scrgbClr r="0" g="0" b="0"/>
            </a:effectRef>
            <a:fontRef idx="none"/>
          </p:style>
          <p:txBody>
            <a:bodyPr/>
            <a:lstStyle/>
            <a:p>
              <a:endParaRPr lang="en-GB" dirty="0"/>
            </a:p>
          </p:txBody>
        </p:sp>
        <p:sp>
          <p:nvSpPr>
            <p:cNvPr id="16" name="Shape 52904"/>
            <p:cNvSpPr/>
            <p:nvPr/>
          </p:nvSpPr>
          <p:spPr>
            <a:xfrm>
              <a:off x="3282569" y="1056005"/>
              <a:ext cx="131064" cy="82296"/>
            </a:xfrm>
            <a:custGeom>
              <a:avLst/>
              <a:gdLst/>
              <a:ahLst/>
              <a:cxnLst/>
              <a:rect l="0" t="0" r="0" b="0"/>
              <a:pathLst>
                <a:path w="131064" h="82296">
                  <a:moveTo>
                    <a:pt x="0" y="0"/>
                  </a:moveTo>
                  <a:lnTo>
                    <a:pt x="131064" y="0"/>
                  </a:lnTo>
                  <a:lnTo>
                    <a:pt x="131064" y="82296"/>
                  </a:lnTo>
                  <a:lnTo>
                    <a:pt x="0" y="82296"/>
                  </a:lnTo>
                  <a:lnTo>
                    <a:pt x="0" y="0"/>
                  </a:lnTo>
                </a:path>
              </a:pathLst>
            </a:custGeom>
            <a:ln w="0" cap="flat">
              <a:round/>
            </a:ln>
          </p:spPr>
          <p:style>
            <a:lnRef idx="0">
              <a:srgbClr val="000000">
                <a:alpha val="0"/>
              </a:srgbClr>
            </a:lnRef>
            <a:fillRef idx="1">
              <a:srgbClr val="5B9BD5"/>
            </a:fillRef>
            <a:effectRef idx="0">
              <a:scrgbClr r="0" g="0" b="0"/>
            </a:effectRef>
            <a:fontRef idx="none"/>
          </p:style>
          <p:txBody>
            <a:bodyPr/>
            <a:lstStyle/>
            <a:p>
              <a:endParaRPr lang="en-GB" dirty="0"/>
            </a:p>
          </p:txBody>
        </p:sp>
        <p:sp>
          <p:nvSpPr>
            <p:cNvPr id="17" name="Shape 52905"/>
            <p:cNvSpPr/>
            <p:nvPr/>
          </p:nvSpPr>
          <p:spPr>
            <a:xfrm>
              <a:off x="3282569" y="769493"/>
              <a:ext cx="173736" cy="82296"/>
            </a:xfrm>
            <a:custGeom>
              <a:avLst/>
              <a:gdLst/>
              <a:ahLst/>
              <a:cxnLst/>
              <a:rect l="0" t="0" r="0" b="0"/>
              <a:pathLst>
                <a:path w="173736" h="82296">
                  <a:moveTo>
                    <a:pt x="0" y="0"/>
                  </a:moveTo>
                  <a:lnTo>
                    <a:pt x="173736" y="0"/>
                  </a:lnTo>
                  <a:lnTo>
                    <a:pt x="173736" y="82296"/>
                  </a:lnTo>
                  <a:lnTo>
                    <a:pt x="0" y="82296"/>
                  </a:lnTo>
                  <a:lnTo>
                    <a:pt x="0" y="0"/>
                  </a:lnTo>
                </a:path>
              </a:pathLst>
            </a:custGeom>
            <a:ln w="0" cap="flat">
              <a:round/>
            </a:ln>
          </p:spPr>
          <p:style>
            <a:lnRef idx="0">
              <a:srgbClr val="000000">
                <a:alpha val="0"/>
              </a:srgbClr>
            </a:lnRef>
            <a:fillRef idx="1">
              <a:srgbClr val="5B9BD5"/>
            </a:fillRef>
            <a:effectRef idx="0">
              <a:scrgbClr r="0" g="0" b="0"/>
            </a:effectRef>
            <a:fontRef idx="none"/>
          </p:style>
          <p:txBody>
            <a:bodyPr/>
            <a:lstStyle/>
            <a:p>
              <a:endParaRPr lang="en-GB" dirty="0"/>
            </a:p>
          </p:txBody>
        </p:sp>
        <p:sp>
          <p:nvSpPr>
            <p:cNvPr id="18" name="Shape 52906"/>
            <p:cNvSpPr/>
            <p:nvPr/>
          </p:nvSpPr>
          <p:spPr>
            <a:xfrm>
              <a:off x="3282569" y="2121281"/>
              <a:ext cx="2170177" cy="82296"/>
            </a:xfrm>
            <a:custGeom>
              <a:avLst/>
              <a:gdLst/>
              <a:ahLst/>
              <a:cxnLst/>
              <a:rect l="0" t="0" r="0" b="0"/>
              <a:pathLst>
                <a:path w="2170177" h="82296">
                  <a:moveTo>
                    <a:pt x="0" y="0"/>
                  </a:moveTo>
                  <a:lnTo>
                    <a:pt x="2170177" y="0"/>
                  </a:lnTo>
                  <a:lnTo>
                    <a:pt x="2170177" y="82296"/>
                  </a:lnTo>
                  <a:lnTo>
                    <a:pt x="0" y="82296"/>
                  </a:lnTo>
                  <a:lnTo>
                    <a:pt x="0" y="0"/>
                  </a:lnTo>
                </a:path>
              </a:pathLst>
            </a:custGeom>
            <a:ln w="0" cap="flat">
              <a:round/>
            </a:ln>
          </p:spPr>
          <p:style>
            <a:lnRef idx="0">
              <a:srgbClr val="000000">
                <a:alpha val="0"/>
              </a:srgbClr>
            </a:lnRef>
            <a:fillRef idx="1">
              <a:srgbClr val="ED7D31"/>
            </a:fillRef>
            <a:effectRef idx="0">
              <a:scrgbClr r="0" g="0" b="0"/>
            </a:effectRef>
            <a:fontRef idx="none"/>
          </p:style>
          <p:txBody>
            <a:bodyPr/>
            <a:lstStyle/>
            <a:p>
              <a:endParaRPr lang="en-GB" dirty="0"/>
            </a:p>
          </p:txBody>
        </p:sp>
        <p:sp>
          <p:nvSpPr>
            <p:cNvPr id="19" name="Shape 52907"/>
            <p:cNvSpPr/>
            <p:nvPr/>
          </p:nvSpPr>
          <p:spPr>
            <a:xfrm>
              <a:off x="3282569" y="1834769"/>
              <a:ext cx="934212" cy="80772"/>
            </a:xfrm>
            <a:custGeom>
              <a:avLst/>
              <a:gdLst/>
              <a:ahLst/>
              <a:cxnLst/>
              <a:rect l="0" t="0" r="0" b="0"/>
              <a:pathLst>
                <a:path w="934212" h="80772">
                  <a:moveTo>
                    <a:pt x="0" y="0"/>
                  </a:moveTo>
                  <a:lnTo>
                    <a:pt x="934212" y="0"/>
                  </a:lnTo>
                  <a:lnTo>
                    <a:pt x="934212" y="80772"/>
                  </a:lnTo>
                  <a:lnTo>
                    <a:pt x="0" y="80772"/>
                  </a:lnTo>
                  <a:lnTo>
                    <a:pt x="0" y="0"/>
                  </a:lnTo>
                </a:path>
              </a:pathLst>
            </a:custGeom>
            <a:ln w="0" cap="flat">
              <a:round/>
            </a:ln>
          </p:spPr>
          <p:style>
            <a:lnRef idx="0">
              <a:srgbClr val="000000">
                <a:alpha val="0"/>
              </a:srgbClr>
            </a:lnRef>
            <a:fillRef idx="1">
              <a:srgbClr val="ED7D31"/>
            </a:fillRef>
            <a:effectRef idx="0">
              <a:scrgbClr r="0" g="0" b="0"/>
            </a:effectRef>
            <a:fontRef idx="none"/>
          </p:style>
          <p:txBody>
            <a:bodyPr/>
            <a:lstStyle/>
            <a:p>
              <a:endParaRPr lang="en-GB" dirty="0"/>
            </a:p>
          </p:txBody>
        </p:sp>
        <p:sp>
          <p:nvSpPr>
            <p:cNvPr id="20" name="Shape 52908"/>
            <p:cNvSpPr/>
            <p:nvPr/>
          </p:nvSpPr>
          <p:spPr>
            <a:xfrm>
              <a:off x="3282569" y="1548257"/>
              <a:ext cx="629412" cy="80772"/>
            </a:xfrm>
            <a:custGeom>
              <a:avLst/>
              <a:gdLst/>
              <a:ahLst/>
              <a:cxnLst/>
              <a:rect l="0" t="0" r="0" b="0"/>
              <a:pathLst>
                <a:path w="629412" h="80772">
                  <a:moveTo>
                    <a:pt x="0" y="0"/>
                  </a:moveTo>
                  <a:lnTo>
                    <a:pt x="629412" y="0"/>
                  </a:lnTo>
                  <a:lnTo>
                    <a:pt x="629412" y="80772"/>
                  </a:lnTo>
                  <a:lnTo>
                    <a:pt x="0" y="80772"/>
                  </a:lnTo>
                  <a:lnTo>
                    <a:pt x="0" y="0"/>
                  </a:lnTo>
                </a:path>
              </a:pathLst>
            </a:custGeom>
            <a:ln w="0" cap="flat">
              <a:round/>
            </a:ln>
          </p:spPr>
          <p:style>
            <a:lnRef idx="0">
              <a:srgbClr val="000000">
                <a:alpha val="0"/>
              </a:srgbClr>
            </a:lnRef>
            <a:fillRef idx="1">
              <a:srgbClr val="ED7D31"/>
            </a:fillRef>
            <a:effectRef idx="0">
              <a:scrgbClr r="0" g="0" b="0"/>
            </a:effectRef>
            <a:fontRef idx="none"/>
          </p:style>
          <p:txBody>
            <a:bodyPr/>
            <a:lstStyle/>
            <a:p>
              <a:endParaRPr lang="en-GB" dirty="0"/>
            </a:p>
          </p:txBody>
        </p:sp>
        <p:sp>
          <p:nvSpPr>
            <p:cNvPr id="21" name="Shape 52909"/>
            <p:cNvSpPr/>
            <p:nvPr/>
          </p:nvSpPr>
          <p:spPr>
            <a:xfrm>
              <a:off x="3282569" y="1260221"/>
              <a:ext cx="65532" cy="82296"/>
            </a:xfrm>
            <a:custGeom>
              <a:avLst/>
              <a:gdLst/>
              <a:ahLst/>
              <a:cxnLst/>
              <a:rect l="0" t="0" r="0" b="0"/>
              <a:pathLst>
                <a:path w="65532" h="82296">
                  <a:moveTo>
                    <a:pt x="0" y="0"/>
                  </a:moveTo>
                  <a:lnTo>
                    <a:pt x="65532" y="0"/>
                  </a:lnTo>
                  <a:lnTo>
                    <a:pt x="65532" y="82296"/>
                  </a:lnTo>
                  <a:lnTo>
                    <a:pt x="0" y="82296"/>
                  </a:lnTo>
                  <a:lnTo>
                    <a:pt x="0" y="0"/>
                  </a:lnTo>
                </a:path>
              </a:pathLst>
            </a:custGeom>
            <a:ln w="0" cap="flat">
              <a:round/>
            </a:ln>
          </p:spPr>
          <p:style>
            <a:lnRef idx="0">
              <a:srgbClr val="000000">
                <a:alpha val="0"/>
              </a:srgbClr>
            </a:lnRef>
            <a:fillRef idx="1">
              <a:srgbClr val="ED7D31"/>
            </a:fillRef>
            <a:effectRef idx="0">
              <a:scrgbClr r="0" g="0" b="0"/>
            </a:effectRef>
            <a:fontRef idx="none"/>
          </p:style>
          <p:txBody>
            <a:bodyPr/>
            <a:lstStyle/>
            <a:p>
              <a:endParaRPr lang="en-GB" dirty="0"/>
            </a:p>
          </p:txBody>
        </p:sp>
        <p:sp>
          <p:nvSpPr>
            <p:cNvPr id="22" name="Shape 52910"/>
            <p:cNvSpPr/>
            <p:nvPr/>
          </p:nvSpPr>
          <p:spPr>
            <a:xfrm>
              <a:off x="3282569" y="973709"/>
              <a:ext cx="109728" cy="82296"/>
            </a:xfrm>
            <a:custGeom>
              <a:avLst/>
              <a:gdLst/>
              <a:ahLst/>
              <a:cxnLst/>
              <a:rect l="0" t="0" r="0" b="0"/>
              <a:pathLst>
                <a:path w="109728" h="82296">
                  <a:moveTo>
                    <a:pt x="0" y="0"/>
                  </a:moveTo>
                  <a:lnTo>
                    <a:pt x="109728" y="0"/>
                  </a:lnTo>
                  <a:lnTo>
                    <a:pt x="109728" y="82296"/>
                  </a:lnTo>
                  <a:lnTo>
                    <a:pt x="0" y="82296"/>
                  </a:lnTo>
                  <a:lnTo>
                    <a:pt x="0" y="0"/>
                  </a:lnTo>
                </a:path>
              </a:pathLst>
            </a:custGeom>
            <a:ln w="0" cap="flat">
              <a:round/>
            </a:ln>
          </p:spPr>
          <p:style>
            <a:lnRef idx="0">
              <a:srgbClr val="000000">
                <a:alpha val="0"/>
              </a:srgbClr>
            </a:lnRef>
            <a:fillRef idx="1">
              <a:srgbClr val="ED7D31"/>
            </a:fillRef>
            <a:effectRef idx="0">
              <a:scrgbClr r="0" g="0" b="0"/>
            </a:effectRef>
            <a:fontRef idx="none"/>
          </p:style>
          <p:txBody>
            <a:bodyPr/>
            <a:lstStyle/>
            <a:p>
              <a:endParaRPr lang="en-GB" dirty="0"/>
            </a:p>
          </p:txBody>
        </p:sp>
        <p:sp>
          <p:nvSpPr>
            <p:cNvPr id="23" name="Shape 52911"/>
            <p:cNvSpPr/>
            <p:nvPr/>
          </p:nvSpPr>
          <p:spPr>
            <a:xfrm>
              <a:off x="3282569" y="687197"/>
              <a:ext cx="141732" cy="82296"/>
            </a:xfrm>
            <a:custGeom>
              <a:avLst/>
              <a:gdLst/>
              <a:ahLst/>
              <a:cxnLst/>
              <a:rect l="0" t="0" r="0" b="0"/>
              <a:pathLst>
                <a:path w="141732" h="82296">
                  <a:moveTo>
                    <a:pt x="0" y="0"/>
                  </a:moveTo>
                  <a:lnTo>
                    <a:pt x="141732" y="0"/>
                  </a:lnTo>
                  <a:lnTo>
                    <a:pt x="141732" y="82296"/>
                  </a:lnTo>
                  <a:lnTo>
                    <a:pt x="0" y="82296"/>
                  </a:lnTo>
                  <a:lnTo>
                    <a:pt x="0" y="0"/>
                  </a:lnTo>
                </a:path>
              </a:pathLst>
            </a:custGeom>
            <a:ln w="0" cap="flat">
              <a:round/>
            </a:ln>
          </p:spPr>
          <p:style>
            <a:lnRef idx="0">
              <a:srgbClr val="000000">
                <a:alpha val="0"/>
              </a:srgbClr>
            </a:lnRef>
            <a:fillRef idx="1">
              <a:srgbClr val="ED7D31"/>
            </a:fillRef>
            <a:effectRef idx="0">
              <a:scrgbClr r="0" g="0" b="0"/>
            </a:effectRef>
            <a:fontRef idx="none"/>
          </p:style>
          <p:txBody>
            <a:bodyPr/>
            <a:lstStyle/>
            <a:p>
              <a:endParaRPr lang="en-GB" dirty="0"/>
            </a:p>
          </p:txBody>
        </p:sp>
        <p:sp>
          <p:nvSpPr>
            <p:cNvPr id="24" name="Shape 3191"/>
            <p:cNvSpPr/>
            <p:nvPr/>
          </p:nvSpPr>
          <p:spPr>
            <a:xfrm>
              <a:off x="3282569" y="2346833"/>
              <a:ext cx="2170177" cy="0"/>
            </a:xfrm>
            <a:custGeom>
              <a:avLst/>
              <a:gdLst/>
              <a:ahLst/>
              <a:cxnLst/>
              <a:rect l="0" t="0" r="0" b="0"/>
              <a:pathLst>
                <a:path w="2170177">
                  <a:moveTo>
                    <a:pt x="0" y="0"/>
                  </a:moveTo>
                  <a:lnTo>
                    <a:pt x="2170177" y="0"/>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25" name="Shape 3192"/>
            <p:cNvSpPr/>
            <p:nvPr/>
          </p:nvSpPr>
          <p:spPr>
            <a:xfrm>
              <a:off x="3282569" y="2346833"/>
              <a:ext cx="0" cy="39624"/>
            </a:xfrm>
            <a:custGeom>
              <a:avLst/>
              <a:gdLst/>
              <a:ahLst/>
              <a:cxnLst/>
              <a:rect l="0" t="0" r="0" b="0"/>
              <a:pathLst>
                <a:path h="39624">
                  <a:moveTo>
                    <a:pt x="0" y="0"/>
                  </a:moveTo>
                  <a:lnTo>
                    <a:pt x="0" y="39624"/>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26" name="Shape 3193"/>
            <p:cNvSpPr/>
            <p:nvPr/>
          </p:nvSpPr>
          <p:spPr>
            <a:xfrm>
              <a:off x="3716909" y="2346833"/>
              <a:ext cx="0" cy="39624"/>
            </a:xfrm>
            <a:custGeom>
              <a:avLst/>
              <a:gdLst/>
              <a:ahLst/>
              <a:cxnLst/>
              <a:rect l="0" t="0" r="0" b="0"/>
              <a:pathLst>
                <a:path h="39624">
                  <a:moveTo>
                    <a:pt x="0" y="0"/>
                  </a:moveTo>
                  <a:lnTo>
                    <a:pt x="0" y="39624"/>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27" name="Shape 3194"/>
            <p:cNvSpPr/>
            <p:nvPr/>
          </p:nvSpPr>
          <p:spPr>
            <a:xfrm>
              <a:off x="4151249" y="2346833"/>
              <a:ext cx="0" cy="39624"/>
            </a:xfrm>
            <a:custGeom>
              <a:avLst/>
              <a:gdLst/>
              <a:ahLst/>
              <a:cxnLst/>
              <a:rect l="0" t="0" r="0" b="0"/>
              <a:pathLst>
                <a:path h="39624">
                  <a:moveTo>
                    <a:pt x="0" y="0"/>
                  </a:moveTo>
                  <a:lnTo>
                    <a:pt x="0" y="39624"/>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28" name="Shape 3195"/>
            <p:cNvSpPr/>
            <p:nvPr/>
          </p:nvSpPr>
          <p:spPr>
            <a:xfrm>
              <a:off x="4585589" y="2346833"/>
              <a:ext cx="0" cy="39624"/>
            </a:xfrm>
            <a:custGeom>
              <a:avLst/>
              <a:gdLst/>
              <a:ahLst/>
              <a:cxnLst/>
              <a:rect l="0" t="0" r="0" b="0"/>
              <a:pathLst>
                <a:path h="39624">
                  <a:moveTo>
                    <a:pt x="0" y="0"/>
                  </a:moveTo>
                  <a:lnTo>
                    <a:pt x="0" y="39624"/>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29" name="Shape 3196"/>
            <p:cNvSpPr/>
            <p:nvPr/>
          </p:nvSpPr>
          <p:spPr>
            <a:xfrm>
              <a:off x="5018406" y="2346833"/>
              <a:ext cx="0" cy="39624"/>
            </a:xfrm>
            <a:custGeom>
              <a:avLst/>
              <a:gdLst/>
              <a:ahLst/>
              <a:cxnLst/>
              <a:rect l="0" t="0" r="0" b="0"/>
              <a:pathLst>
                <a:path h="39624">
                  <a:moveTo>
                    <a:pt x="0" y="0"/>
                  </a:moveTo>
                  <a:lnTo>
                    <a:pt x="0" y="39624"/>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30" name="Shape 3197"/>
            <p:cNvSpPr/>
            <p:nvPr/>
          </p:nvSpPr>
          <p:spPr>
            <a:xfrm>
              <a:off x="5452746" y="2346833"/>
              <a:ext cx="0" cy="39624"/>
            </a:xfrm>
            <a:custGeom>
              <a:avLst/>
              <a:gdLst/>
              <a:ahLst/>
              <a:cxnLst/>
              <a:rect l="0" t="0" r="0" b="0"/>
              <a:pathLst>
                <a:path h="39624">
                  <a:moveTo>
                    <a:pt x="0" y="0"/>
                  </a:moveTo>
                  <a:lnTo>
                    <a:pt x="0" y="39624"/>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31" name="Shape 3198"/>
            <p:cNvSpPr/>
            <p:nvPr/>
          </p:nvSpPr>
          <p:spPr>
            <a:xfrm>
              <a:off x="3282569" y="626236"/>
              <a:ext cx="0" cy="1720597"/>
            </a:xfrm>
            <a:custGeom>
              <a:avLst/>
              <a:gdLst/>
              <a:ahLst/>
              <a:cxnLst/>
              <a:rect l="0" t="0" r="0" b="0"/>
              <a:pathLst>
                <a:path h="1720597">
                  <a:moveTo>
                    <a:pt x="0" y="1720597"/>
                  </a:moveTo>
                  <a:lnTo>
                    <a:pt x="0" y="0"/>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32" name="Shape 3199"/>
            <p:cNvSpPr/>
            <p:nvPr/>
          </p:nvSpPr>
          <p:spPr>
            <a:xfrm>
              <a:off x="2910713" y="2346833"/>
              <a:ext cx="371856" cy="0"/>
            </a:xfrm>
            <a:custGeom>
              <a:avLst/>
              <a:gdLst/>
              <a:ahLst/>
              <a:cxnLst/>
              <a:rect l="0" t="0" r="0" b="0"/>
              <a:pathLst>
                <a:path w="371856">
                  <a:moveTo>
                    <a:pt x="0" y="0"/>
                  </a:moveTo>
                  <a:lnTo>
                    <a:pt x="371856" y="0"/>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33" name="Shape 3200"/>
            <p:cNvSpPr/>
            <p:nvPr/>
          </p:nvSpPr>
          <p:spPr>
            <a:xfrm>
              <a:off x="2910713" y="626236"/>
              <a:ext cx="371856" cy="0"/>
            </a:xfrm>
            <a:custGeom>
              <a:avLst/>
              <a:gdLst/>
              <a:ahLst/>
              <a:cxnLst/>
              <a:rect l="0" t="0" r="0" b="0"/>
              <a:pathLst>
                <a:path w="371856">
                  <a:moveTo>
                    <a:pt x="0" y="0"/>
                  </a:moveTo>
                  <a:lnTo>
                    <a:pt x="371856" y="0"/>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34" name="Shape 3201"/>
            <p:cNvSpPr/>
            <p:nvPr/>
          </p:nvSpPr>
          <p:spPr>
            <a:xfrm>
              <a:off x="2628773" y="2346833"/>
              <a:ext cx="281940" cy="0"/>
            </a:xfrm>
            <a:custGeom>
              <a:avLst/>
              <a:gdLst/>
              <a:ahLst/>
              <a:cxnLst/>
              <a:rect l="0" t="0" r="0" b="0"/>
              <a:pathLst>
                <a:path w="281940">
                  <a:moveTo>
                    <a:pt x="0" y="0"/>
                  </a:moveTo>
                  <a:lnTo>
                    <a:pt x="281940" y="0"/>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35" name="Shape 3202"/>
            <p:cNvSpPr/>
            <p:nvPr/>
          </p:nvSpPr>
          <p:spPr>
            <a:xfrm>
              <a:off x="2628773" y="626236"/>
              <a:ext cx="281940" cy="0"/>
            </a:xfrm>
            <a:custGeom>
              <a:avLst/>
              <a:gdLst/>
              <a:ahLst/>
              <a:cxnLst/>
              <a:rect l="0" t="0" r="0" b="0"/>
              <a:pathLst>
                <a:path w="281940">
                  <a:moveTo>
                    <a:pt x="0" y="0"/>
                  </a:moveTo>
                  <a:lnTo>
                    <a:pt x="281940" y="0"/>
                  </a:lnTo>
                </a:path>
              </a:pathLst>
            </a:custGeom>
            <a:ln w="6096"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36" name="Rectangle 35"/>
            <p:cNvSpPr/>
            <p:nvPr/>
          </p:nvSpPr>
          <p:spPr>
            <a:xfrm>
              <a:off x="4552950" y="1905762"/>
              <a:ext cx="85295"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7" name="Rectangle 36"/>
            <p:cNvSpPr/>
            <p:nvPr/>
          </p:nvSpPr>
          <p:spPr>
            <a:xfrm>
              <a:off x="4488943" y="1905762"/>
              <a:ext cx="85295"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8" name="Rectangle 37"/>
            <p:cNvSpPr/>
            <p:nvPr/>
          </p:nvSpPr>
          <p:spPr>
            <a:xfrm>
              <a:off x="4120134" y="1618869"/>
              <a:ext cx="170426"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9" name="Rectangle 38"/>
            <p:cNvSpPr/>
            <p:nvPr/>
          </p:nvSpPr>
          <p:spPr>
            <a:xfrm>
              <a:off x="3447161" y="1332103"/>
              <a:ext cx="85295"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0" name="Rectangle 39"/>
            <p:cNvSpPr/>
            <p:nvPr/>
          </p:nvSpPr>
          <p:spPr>
            <a:xfrm>
              <a:off x="3490722" y="1045591"/>
              <a:ext cx="85295"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1" name="Rectangle 40"/>
            <p:cNvSpPr/>
            <p:nvPr/>
          </p:nvSpPr>
          <p:spPr>
            <a:xfrm>
              <a:off x="3534029" y="758698"/>
              <a:ext cx="85295"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2" name="Rectangle 41"/>
            <p:cNvSpPr/>
            <p:nvPr/>
          </p:nvSpPr>
          <p:spPr>
            <a:xfrm>
              <a:off x="3251835" y="2452878"/>
              <a:ext cx="85295"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3" name="Rectangle 42"/>
            <p:cNvSpPr/>
            <p:nvPr/>
          </p:nvSpPr>
          <p:spPr>
            <a:xfrm>
              <a:off x="3653536" y="2452878"/>
              <a:ext cx="170426"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4" name="Rectangle 43"/>
            <p:cNvSpPr/>
            <p:nvPr/>
          </p:nvSpPr>
          <p:spPr>
            <a:xfrm>
              <a:off x="4087495" y="2452878"/>
              <a:ext cx="170426"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5" name="Rectangle 44"/>
            <p:cNvSpPr/>
            <p:nvPr/>
          </p:nvSpPr>
          <p:spPr>
            <a:xfrm>
              <a:off x="4521581" y="2452878"/>
              <a:ext cx="170426"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6" name="Rectangle 45"/>
            <p:cNvSpPr/>
            <p:nvPr/>
          </p:nvSpPr>
          <p:spPr>
            <a:xfrm>
              <a:off x="4955668" y="2452878"/>
              <a:ext cx="170426"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7" name="Rectangle 46"/>
            <p:cNvSpPr/>
            <p:nvPr/>
          </p:nvSpPr>
          <p:spPr>
            <a:xfrm>
              <a:off x="5357369" y="2452878"/>
              <a:ext cx="257399"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8" name="Rectangle 47"/>
            <p:cNvSpPr/>
            <p:nvPr/>
          </p:nvSpPr>
          <p:spPr>
            <a:xfrm>
              <a:off x="2977769" y="2144395"/>
              <a:ext cx="251670"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Eng</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9" name="Rectangle 48"/>
            <p:cNvSpPr/>
            <p:nvPr/>
          </p:nvSpPr>
          <p:spPr>
            <a:xfrm>
              <a:off x="3000375" y="1857502"/>
              <a:ext cx="219714"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Fre</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0" name="Rectangle 49"/>
            <p:cNvSpPr/>
            <p:nvPr/>
          </p:nvSpPr>
          <p:spPr>
            <a:xfrm>
              <a:off x="2980182" y="1570990"/>
              <a:ext cx="246631"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Spa</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1" name="Rectangle 50"/>
            <p:cNvSpPr/>
            <p:nvPr/>
          </p:nvSpPr>
          <p:spPr>
            <a:xfrm>
              <a:off x="2980817" y="1284224"/>
              <a:ext cx="245959"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Rus</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2" name="Rectangle 51"/>
            <p:cNvSpPr/>
            <p:nvPr/>
          </p:nvSpPr>
          <p:spPr>
            <a:xfrm>
              <a:off x="2920746" y="997458"/>
              <a:ext cx="325029"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Arab</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3" name="Rectangle 52"/>
            <p:cNvSpPr/>
            <p:nvPr/>
          </p:nvSpPr>
          <p:spPr>
            <a:xfrm>
              <a:off x="2989326" y="710565"/>
              <a:ext cx="234855"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Por</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4" name="Rectangle 53"/>
            <p:cNvSpPr/>
            <p:nvPr/>
          </p:nvSpPr>
          <p:spPr>
            <a:xfrm rot="-5399999">
              <a:off x="2423467" y="1320057"/>
              <a:ext cx="652581"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Language</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5" name="Rectangle 54"/>
            <p:cNvSpPr/>
            <p:nvPr/>
          </p:nvSpPr>
          <p:spPr>
            <a:xfrm>
              <a:off x="3570351" y="2646045"/>
              <a:ext cx="2158615"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(blue) and % (orange) </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6" name="Rectangle 55"/>
            <p:cNvSpPr/>
            <p:nvPr/>
          </p:nvSpPr>
          <p:spPr>
            <a:xfrm>
              <a:off x="3891534" y="125501"/>
              <a:ext cx="673674" cy="20686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200" b="1" dirty="0">
                  <a:solidFill>
                    <a:srgbClr val="000000"/>
                  </a:solidFill>
                  <a:latin typeface="Calibri" panose="020F0502020204030204" pitchFamily="34" charset="0"/>
                  <a:ea typeface="Calibri" panose="020F0502020204030204" pitchFamily="34" charset="0"/>
                  <a:cs typeface="Calibri" panose="020F0502020204030204" pitchFamily="34" charset="0"/>
                </a:rPr>
                <a:t>Serving RC’s</a:t>
              </a: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7" name="Rectangle 56"/>
            <p:cNvSpPr/>
            <p:nvPr/>
          </p:nvSpPr>
          <p:spPr>
            <a:xfrm>
              <a:off x="3875912" y="298774"/>
              <a:ext cx="1265609" cy="206453"/>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Language Skills</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8" name="Shape 3224"/>
            <p:cNvSpPr/>
            <p:nvPr/>
          </p:nvSpPr>
          <p:spPr>
            <a:xfrm>
              <a:off x="2564765" y="0"/>
              <a:ext cx="3124200" cy="2933700"/>
            </a:xfrm>
            <a:custGeom>
              <a:avLst/>
              <a:gdLst/>
              <a:ahLst/>
              <a:cxnLst/>
              <a:rect l="0" t="0" r="0" b="0"/>
              <a:pathLst>
                <a:path w="3124200" h="2933700">
                  <a:moveTo>
                    <a:pt x="0" y="2933700"/>
                  </a:moveTo>
                  <a:lnTo>
                    <a:pt x="3124200" y="2933700"/>
                  </a:lnTo>
                  <a:lnTo>
                    <a:pt x="3124200" y="0"/>
                  </a:lnTo>
                  <a:lnTo>
                    <a:pt x="0" y="0"/>
                  </a:lnTo>
                  <a:close/>
                </a:path>
              </a:pathLst>
            </a:custGeom>
            <a:ln w="6350" cap="flat">
              <a:round/>
            </a:ln>
          </p:spPr>
          <p:style>
            <a:lnRef idx="1">
              <a:srgbClr val="898989"/>
            </a:lnRef>
            <a:fillRef idx="0">
              <a:srgbClr val="000000">
                <a:alpha val="0"/>
              </a:srgbClr>
            </a:fillRef>
            <a:effectRef idx="0">
              <a:scrgbClr r="0" g="0" b="0"/>
            </a:effectRef>
            <a:fontRef idx="none"/>
          </p:style>
          <p:txBody>
            <a:bodyPr/>
            <a:lstStyle/>
            <a:p>
              <a:endParaRPr lang="en-GB" dirty="0"/>
            </a:p>
          </p:txBody>
        </p:sp>
        <p:pic>
          <p:nvPicPr>
            <p:cNvPr id="59" name="Picture 58"/>
            <p:cNvPicPr/>
            <p:nvPr/>
          </p:nvPicPr>
          <p:blipFill>
            <a:blip r:embed="rId2"/>
            <a:stretch>
              <a:fillRect/>
            </a:stretch>
          </p:blipFill>
          <p:spPr>
            <a:xfrm>
              <a:off x="220853" y="862456"/>
              <a:ext cx="1741932" cy="1691640"/>
            </a:xfrm>
            <a:prstGeom prst="rect">
              <a:avLst/>
            </a:prstGeom>
          </p:spPr>
        </p:pic>
        <p:sp>
          <p:nvSpPr>
            <p:cNvPr id="60" name="Rectangle 59"/>
            <p:cNvSpPr/>
            <p:nvPr/>
          </p:nvSpPr>
          <p:spPr>
            <a:xfrm>
              <a:off x="1366901" y="857504"/>
              <a:ext cx="280552"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ASG</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1" name="Rectangle 60"/>
            <p:cNvSpPr/>
            <p:nvPr/>
          </p:nvSpPr>
          <p:spPr>
            <a:xfrm>
              <a:off x="1363853" y="1012952"/>
              <a:ext cx="170426"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2" name="Rectangle 61"/>
            <p:cNvSpPr/>
            <p:nvPr/>
          </p:nvSpPr>
          <p:spPr>
            <a:xfrm>
              <a:off x="1491869" y="1012952"/>
              <a:ext cx="12028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3" name="Rectangle 62"/>
            <p:cNvSpPr/>
            <p:nvPr/>
          </p:nvSpPr>
          <p:spPr>
            <a:xfrm>
              <a:off x="1192276" y="1648206"/>
              <a:ext cx="18866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D1</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4" name="Rectangle 63"/>
            <p:cNvSpPr/>
            <p:nvPr/>
          </p:nvSpPr>
          <p:spPr>
            <a:xfrm>
              <a:off x="1154176" y="1803654"/>
              <a:ext cx="170426"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61</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5" name="Rectangle 64"/>
            <p:cNvSpPr/>
            <p:nvPr/>
          </p:nvSpPr>
          <p:spPr>
            <a:xfrm>
              <a:off x="1282192" y="1803654"/>
              <a:ext cx="12028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6" name="Rectangle 65"/>
            <p:cNvSpPr/>
            <p:nvPr/>
          </p:nvSpPr>
          <p:spPr>
            <a:xfrm>
              <a:off x="877951" y="1238504"/>
              <a:ext cx="18866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D2</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7" name="Rectangle 66"/>
            <p:cNvSpPr/>
            <p:nvPr/>
          </p:nvSpPr>
          <p:spPr>
            <a:xfrm>
              <a:off x="839851" y="1393952"/>
              <a:ext cx="170426"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8" name="Rectangle 67"/>
            <p:cNvSpPr/>
            <p:nvPr/>
          </p:nvSpPr>
          <p:spPr>
            <a:xfrm>
              <a:off x="967867" y="1393952"/>
              <a:ext cx="12028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9" name="Rectangle 68"/>
            <p:cNvSpPr/>
            <p:nvPr/>
          </p:nvSpPr>
          <p:spPr>
            <a:xfrm>
              <a:off x="588137" y="129159"/>
              <a:ext cx="1609577" cy="206453"/>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RC jobs: Grade Level</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0" name="Shape 3254"/>
            <p:cNvSpPr/>
            <p:nvPr/>
          </p:nvSpPr>
          <p:spPr>
            <a:xfrm>
              <a:off x="0" y="3048"/>
              <a:ext cx="2389505" cy="2924175"/>
            </a:xfrm>
            <a:custGeom>
              <a:avLst/>
              <a:gdLst/>
              <a:ahLst/>
              <a:cxnLst/>
              <a:rect l="0" t="0" r="0" b="0"/>
              <a:pathLst>
                <a:path w="2389505" h="2924175">
                  <a:moveTo>
                    <a:pt x="0" y="2924175"/>
                  </a:moveTo>
                  <a:lnTo>
                    <a:pt x="2389505" y="2924175"/>
                  </a:lnTo>
                  <a:lnTo>
                    <a:pt x="2389505" y="0"/>
                  </a:lnTo>
                  <a:lnTo>
                    <a:pt x="0" y="0"/>
                  </a:lnTo>
                  <a:close/>
                </a:path>
              </a:pathLst>
            </a:custGeom>
            <a:ln w="6350" cap="flat">
              <a:round/>
            </a:ln>
          </p:spPr>
          <p:style>
            <a:lnRef idx="1">
              <a:srgbClr val="898989"/>
            </a:lnRef>
            <a:fillRef idx="0">
              <a:srgbClr val="000000">
                <a:alpha val="0"/>
              </a:srgbClr>
            </a:fillRef>
            <a:effectRef idx="0">
              <a:scrgbClr r="0" g="0" b="0"/>
            </a:effectRef>
            <a:fontRef idx="none"/>
          </p:style>
          <p:txBody>
            <a:bodyPr/>
            <a:lstStyle/>
            <a:p>
              <a:endParaRPr lang="en-GB" dirty="0"/>
            </a:p>
          </p:txBody>
        </p:sp>
      </p:grpSp>
    </p:spTree>
    <p:extLst>
      <p:ext uri="{BB962C8B-B14F-4D97-AF65-F5344CB8AC3E}">
        <p14:creationId xmlns:p14="http://schemas.microsoft.com/office/powerpoint/2010/main" val="2397828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Planning Ahead for RC’s into the Future and Ensuring Supply</a:t>
            </a:r>
            <a:endParaRPr lang="en-GB" dirty="0"/>
          </a:p>
        </p:txBody>
      </p:sp>
      <p:grpSp>
        <p:nvGrpSpPr>
          <p:cNvPr id="4" name="Group 3"/>
          <p:cNvGrpSpPr/>
          <p:nvPr/>
        </p:nvGrpSpPr>
        <p:grpSpPr>
          <a:xfrm>
            <a:off x="609600" y="1710690"/>
            <a:ext cx="7848600" cy="4156710"/>
            <a:chOff x="0" y="0"/>
            <a:chExt cx="5989320" cy="3436620"/>
          </a:xfrm>
        </p:grpSpPr>
        <p:sp>
          <p:nvSpPr>
            <p:cNvPr id="5" name="Shape 3331"/>
            <p:cNvSpPr/>
            <p:nvPr/>
          </p:nvSpPr>
          <p:spPr>
            <a:xfrm>
              <a:off x="573024" y="2669413"/>
              <a:ext cx="5276088" cy="0"/>
            </a:xfrm>
            <a:custGeom>
              <a:avLst/>
              <a:gdLst/>
              <a:ahLst/>
              <a:cxnLst/>
              <a:rect l="0" t="0" r="0" b="0"/>
              <a:pathLst>
                <a:path w="5276088">
                  <a:moveTo>
                    <a:pt x="0" y="0"/>
                  </a:moveTo>
                  <a:lnTo>
                    <a:pt x="5276088" y="0"/>
                  </a:lnTo>
                </a:path>
              </a:pathLst>
            </a:custGeom>
            <a:ln w="9144"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6" name="Shape 3332"/>
            <p:cNvSpPr/>
            <p:nvPr/>
          </p:nvSpPr>
          <p:spPr>
            <a:xfrm>
              <a:off x="573024" y="2465197"/>
              <a:ext cx="5276088" cy="0"/>
            </a:xfrm>
            <a:custGeom>
              <a:avLst/>
              <a:gdLst/>
              <a:ahLst/>
              <a:cxnLst/>
              <a:rect l="0" t="0" r="0" b="0"/>
              <a:pathLst>
                <a:path w="5276088">
                  <a:moveTo>
                    <a:pt x="0" y="0"/>
                  </a:moveTo>
                  <a:lnTo>
                    <a:pt x="5276088" y="0"/>
                  </a:lnTo>
                </a:path>
              </a:pathLst>
            </a:custGeom>
            <a:ln w="9144"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7" name="Shape 3333"/>
            <p:cNvSpPr/>
            <p:nvPr/>
          </p:nvSpPr>
          <p:spPr>
            <a:xfrm>
              <a:off x="573024" y="2260981"/>
              <a:ext cx="5276088" cy="0"/>
            </a:xfrm>
            <a:custGeom>
              <a:avLst/>
              <a:gdLst/>
              <a:ahLst/>
              <a:cxnLst/>
              <a:rect l="0" t="0" r="0" b="0"/>
              <a:pathLst>
                <a:path w="5276088">
                  <a:moveTo>
                    <a:pt x="0" y="0"/>
                  </a:moveTo>
                  <a:lnTo>
                    <a:pt x="5276088" y="0"/>
                  </a:lnTo>
                </a:path>
              </a:pathLst>
            </a:custGeom>
            <a:ln w="9144"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8" name="Shape 3334"/>
            <p:cNvSpPr/>
            <p:nvPr/>
          </p:nvSpPr>
          <p:spPr>
            <a:xfrm>
              <a:off x="573024" y="2056765"/>
              <a:ext cx="5276088" cy="0"/>
            </a:xfrm>
            <a:custGeom>
              <a:avLst/>
              <a:gdLst/>
              <a:ahLst/>
              <a:cxnLst/>
              <a:rect l="0" t="0" r="0" b="0"/>
              <a:pathLst>
                <a:path w="5276088">
                  <a:moveTo>
                    <a:pt x="0" y="0"/>
                  </a:moveTo>
                  <a:lnTo>
                    <a:pt x="5276088" y="0"/>
                  </a:lnTo>
                </a:path>
              </a:pathLst>
            </a:custGeom>
            <a:ln w="9144"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9" name="Shape 3335"/>
            <p:cNvSpPr/>
            <p:nvPr/>
          </p:nvSpPr>
          <p:spPr>
            <a:xfrm>
              <a:off x="573024" y="1852549"/>
              <a:ext cx="5276088" cy="0"/>
            </a:xfrm>
            <a:custGeom>
              <a:avLst/>
              <a:gdLst/>
              <a:ahLst/>
              <a:cxnLst/>
              <a:rect l="0" t="0" r="0" b="0"/>
              <a:pathLst>
                <a:path w="5276088">
                  <a:moveTo>
                    <a:pt x="0" y="0"/>
                  </a:moveTo>
                  <a:lnTo>
                    <a:pt x="5276088" y="0"/>
                  </a:lnTo>
                </a:path>
              </a:pathLst>
            </a:custGeom>
            <a:ln w="9144"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10" name="Shape 3336"/>
            <p:cNvSpPr/>
            <p:nvPr/>
          </p:nvSpPr>
          <p:spPr>
            <a:xfrm>
              <a:off x="573024" y="1648333"/>
              <a:ext cx="5276088" cy="0"/>
            </a:xfrm>
            <a:custGeom>
              <a:avLst/>
              <a:gdLst/>
              <a:ahLst/>
              <a:cxnLst/>
              <a:rect l="0" t="0" r="0" b="0"/>
              <a:pathLst>
                <a:path w="5276088">
                  <a:moveTo>
                    <a:pt x="0" y="0"/>
                  </a:moveTo>
                  <a:lnTo>
                    <a:pt x="5276088" y="0"/>
                  </a:lnTo>
                </a:path>
              </a:pathLst>
            </a:custGeom>
            <a:ln w="9144"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11" name="Shape 3337"/>
            <p:cNvSpPr/>
            <p:nvPr/>
          </p:nvSpPr>
          <p:spPr>
            <a:xfrm>
              <a:off x="573024" y="1444117"/>
              <a:ext cx="5276088" cy="0"/>
            </a:xfrm>
            <a:custGeom>
              <a:avLst/>
              <a:gdLst/>
              <a:ahLst/>
              <a:cxnLst/>
              <a:rect l="0" t="0" r="0" b="0"/>
              <a:pathLst>
                <a:path w="5276088">
                  <a:moveTo>
                    <a:pt x="0" y="0"/>
                  </a:moveTo>
                  <a:lnTo>
                    <a:pt x="5276088" y="0"/>
                  </a:lnTo>
                </a:path>
              </a:pathLst>
            </a:custGeom>
            <a:ln w="9144"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12" name="Shape 3338"/>
            <p:cNvSpPr/>
            <p:nvPr/>
          </p:nvSpPr>
          <p:spPr>
            <a:xfrm>
              <a:off x="573024" y="1239901"/>
              <a:ext cx="5276088" cy="0"/>
            </a:xfrm>
            <a:custGeom>
              <a:avLst/>
              <a:gdLst/>
              <a:ahLst/>
              <a:cxnLst/>
              <a:rect l="0" t="0" r="0" b="0"/>
              <a:pathLst>
                <a:path w="5276088">
                  <a:moveTo>
                    <a:pt x="0" y="0"/>
                  </a:moveTo>
                  <a:lnTo>
                    <a:pt x="5276088" y="0"/>
                  </a:lnTo>
                </a:path>
              </a:pathLst>
            </a:custGeom>
            <a:ln w="9144"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13" name="Shape 3339"/>
            <p:cNvSpPr/>
            <p:nvPr/>
          </p:nvSpPr>
          <p:spPr>
            <a:xfrm>
              <a:off x="573024" y="1037209"/>
              <a:ext cx="5276088" cy="0"/>
            </a:xfrm>
            <a:custGeom>
              <a:avLst/>
              <a:gdLst/>
              <a:ahLst/>
              <a:cxnLst/>
              <a:rect l="0" t="0" r="0" b="0"/>
              <a:pathLst>
                <a:path w="5276088">
                  <a:moveTo>
                    <a:pt x="0" y="0"/>
                  </a:moveTo>
                  <a:lnTo>
                    <a:pt x="5276088" y="0"/>
                  </a:lnTo>
                </a:path>
              </a:pathLst>
            </a:custGeom>
            <a:ln w="9144"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14" name="Shape 3340"/>
            <p:cNvSpPr/>
            <p:nvPr/>
          </p:nvSpPr>
          <p:spPr>
            <a:xfrm>
              <a:off x="573024" y="832993"/>
              <a:ext cx="5276088" cy="0"/>
            </a:xfrm>
            <a:custGeom>
              <a:avLst/>
              <a:gdLst/>
              <a:ahLst/>
              <a:cxnLst/>
              <a:rect l="0" t="0" r="0" b="0"/>
              <a:pathLst>
                <a:path w="5276088">
                  <a:moveTo>
                    <a:pt x="0" y="0"/>
                  </a:moveTo>
                  <a:lnTo>
                    <a:pt x="5276088" y="0"/>
                  </a:lnTo>
                </a:path>
              </a:pathLst>
            </a:custGeom>
            <a:ln w="9144"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15" name="Shape 3341"/>
            <p:cNvSpPr/>
            <p:nvPr/>
          </p:nvSpPr>
          <p:spPr>
            <a:xfrm>
              <a:off x="573024" y="628777"/>
              <a:ext cx="5276088" cy="0"/>
            </a:xfrm>
            <a:custGeom>
              <a:avLst/>
              <a:gdLst/>
              <a:ahLst/>
              <a:cxnLst/>
              <a:rect l="0" t="0" r="0" b="0"/>
              <a:pathLst>
                <a:path w="5276088">
                  <a:moveTo>
                    <a:pt x="0" y="0"/>
                  </a:moveTo>
                  <a:lnTo>
                    <a:pt x="5276088" y="0"/>
                  </a:lnTo>
                </a:path>
              </a:pathLst>
            </a:custGeom>
            <a:ln w="9144"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16" name="Shape 3342"/>
            <p:cNvSpPr/>
            <p:nvPr/>
          </p:nvSpPr>
          <p:spPr>
            <a:xfrm>
              <a:off x="573024" y="424561"/>
              <a:ext cx="5276088" cy="0"/>
            </a:xfrm>
            <a:custGeom>
              <a:avLst/>
              <a:gdLst/>
              <a:ahLst/>
              <a:cxnLst/>
              <a:rect l="0" t="0" r="0" b="0"/>
              <a:pathLst>
                <a:path w="5276088">
                  <a:moveTo>
                    <a:pt x="0" y="0"/>
                  </a:moveTo>
                  <a:lnTo>
                    <a:pt x="5276088" y="0"/>
                  </a:lnTo>
                </a:path>
              </a:pathLst>
            </a:custGeom>
            <a:ln w="9144"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17" name="Shape 3343"/>
            <p:cNvSpPr/>
            <p:nvPr/>
          </p:nvSpPr>
          <p:spPr>
            <a:xfrm>
              <a:off x="573024" y="424561"/>
              <a:ext cx="5276088" cy="2447545"/>
            </a:xfrm>
            <a:custGeom>
              <a:avLst/>
              <a:gdLst/>
              <a:ahLst/>
              <a:cxnLst/>
              <a:rect l="0" t="0" r="0" b="0"/>
              <a:pathLst>
                <a:path w="5276088" h="2447545">
                  <a:moveTo>
                    <a:pt x="0" y="2447545"/>
                  </a:moveTo>
                  <a:lnTo>
                    <a:pt x="5276088" y="2447545"/>
                  </a:lnTo>
                  <a:lnTo>
                    <a:pt x="5276088" y="0"/>
                  </a:lnTo>
                  <a:lnTo>
                    <a:pt x="0" y="0"/>
                  </a:lnTo>
                  <a:close/>
                </a:path>
              </a:pathLst>
            </a:custGeom>
            <a:ln w="9144" cap="flat">
              <a:round/>
            </a:ln>
          </p:spPr>
          <p:style>
            <a:lnRef idx="1">
              <a:srgbClr val="898989"/>
            </a:lnRef>
            <a:fillRef idx="0">
              <a:srgbClr val="000000">
                <a:alpha val="0"/>
              </a:srgbClr>
            </a:fillRef>
            <a:effectRef idx="0">
              <a:scrgbClr r="0" g="0" b="0"/>
            </a:effectRef>
            <a:fontRef idx="none"/>
          </p:style>
          <p:txBody>
            <a:bodyPr/>
            <a:lstStyle/>
            <a:p>
              <a:endParaRPr lang="en-GB" dirty="0"/>
            </a:p>
          </p:txBody>
        </p:sp>
        <p:sp>
          <p:nvSpPr>
            <p:cNvPr id="18" name="Shape 3344"/>
            <p:cNvSpPr/>
            <p:nvPr/>
          </p:nvSpPr>
          <p:spPr>
            <a:xfrm>
              <a:off x="573024" y="2872105"/>
              <a:ext cx="5276088" cy="0"/>
            </a:xfrm>
            <a:custGeom>
              <a:avLst/>
              <a:gdLst/>
              <a:ahLst/>
              <a:cxnLst/>
              <a:rect l="0" t="0" r="0" b="0"/>
              <a:pathLst>
                <a:path w="5276088">
                  <a:moveTo>
                    <a:pt x="0" y="0"/>
                  </a:moveTo>
                  <a:lnTo>
                    <a:pt x="5276088" y="0"/>
                  </a:lnTo>
                </a:path>
              </a:pathLst>
            </a:custGeom>
            <a:ln w="9144" cap="flat">
              <a:round/>
            </a:ln>
          </p:spPr>
          <p:style>
            <a:lnRef idx="1">
              <a:srgbClr val="000000"/>
            </a:lnRef>
            <a:fillRef idx="0">
              <a:srgbClr val="000000">
                <a:alpha val="0"/>
              </a:srgbClr>
            </a:fillRef>
            <a:effectRef idx="0">
              <a:scrgbClr r="0" g="0" b="0"/>
            </a:effectRef>
            <a:fontRef idx="none"/>
          </p:style>
          <p:txBody>
            <a:bodyPr/>
            <a:lstStyle/>
            <a:p>
              <a:endParaRPr lang="en-GB" dirty="0"/>
            </a:p>
          </p:txBody>
        </p:sp>
        <p:sp>
          <p:nvSpPr>
            <p:cNvPr id="19" name="Shape 3345"/>
            <p:cNvSpPr/>
            <p:nvPr/>
          </p:nvSpPr>
          <p:spPr>
            <a:xfrm>
              <a:off x="1232916" y="546481"/>
              <a:ext cx="3957828" cy="2040636"/>
            </a:xfrm>
            <a:custGeom>
              <a:avLst/>
              <a:gdLst/>
              <a:ahLst/>
              <a:cxnLst/>
              <a:rect l="0" t="0" r="0" b="0"/>
              <a:pathLst>
                <a:path w="3957828" h="2040636">
                  <a:moveTo>
                    <a:pt x="0" y="2040636"/>
                  </a:moveTo>
                  <a:lnTo>
                    <a:pt x="1319784" y="1918716"/>
                  </a:lnTo>
                  <a:lnTo>
                    <a:pt x="2638044" y="367284"/>
                  </a:lnTo>
                  <a:lnTo>
                    <a:pt x="3957828" y="0"/>
                  </a:lnTo>
                </a:path>
              </a:pathLst>
            </a:custGeom>
            <a:ln w="27432" cap="rnd">
              <a:round/>
            </a:ln>
          </p:spPr>
          <p:style>
            <a:lnRef idx="1">
              <a:srgbClr val="C55A11"/>
            </a:lnRef>
            <a:fillRef idx="0">
              <a:srgbClr val="000000">
                <a:alpha val="0"/>
              </a:srgbClr>
            </a:fillRef>
            <a:effectRef idx="0">
              <a:scrgbClr r="0" g="0" b="0"/>
            </a:effectRef>
            <a:fontRef idx="none"/>
          </p:style>
          <p:txBody>
            <a:bodyPr/>
            <a:lstStyle/>
            <a:p>
              <a:endParaRPr lang="en-GB" dirty="0"/>
            </a:p>
          </p:txBody>
        </p:sp>
        <p:sp>
          <p:nvSpPr>
            <p:cNvPr id="20" name="Rectangle 19"/>
            <p:cNvSpPr/>
            <p:nvPr/>
          </p:nvSpPr>
          <p:spPr>
            <a:xfrm>
              <a:off x="1204595" y="2382266"/>
              <a:ext cx="7707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7</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1" name="Rectangle 20"/>
            <p:cNvSpPr/>
            <p:nvPr/>
          </p:nvSpPr>
          <p:spPr>
            <a:xfrm>
              <a:off x="2494788" y="2259711"/>
              <a:ext cx="154096"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10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2" name="Rectangle 21"/>
            <p:cNvSpPr/>
            <p:nvPr/>
          </p:nvSpPr>
          <p:spPr>
            <a:xfrm>
              <a:off x="3813937" y="708914"/>
              <a:ext cx="154096"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48</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3" name="Rectangle 22"/>
            <p:cNvSpPr/>
            <p:nvPr/>
          </p:nvSpPr>
          <p:spPr>
            <a:xfrm>
              <a:off x="5133467" y="341884"/>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57</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4" name="Rectangle 23"/>
            <p:cNvSpPr/>
            <p:nvPr/>
          </p:nvSpPr>
          <p:spPr>
            <a:xfrm>
              <a:off x="409956" y="2820162"/>
              <a:ext cx="7707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5" name="Rectangle 24"/>
            <p:cNvSpPr/>
            <p:nvPr/>
          </p:nvSpPr>
          <p:spPr>
            <a:xfrm>
              <a:off x="409956" y="2615946"/>
              <a:ext cx="7707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6" name="Rectangle 25"/>
            <p:cNvSpPr/>
            <p:nvPr/>
          </p:nvSpPr>
          <p:spPr>
            <a:xfrm>
              <a:off x="352044" y="2412111"/>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7" name="Rectangle 26"/>
            <p:cNvSpPr/>
            <p:nvPr/>
          </p:nvSpPr>
          <p:spPr>
            <a:xfrm>
              <a:off x="352044" y="2208149"/>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8" name="Rectangle 27"/>
            <p:cNvSpPr/>
            <p:nvPr/>
          </p:nvSpPr>
          <p:spPr>
            <a:xfrm>
              <a:off x="352044" y="2003934"/>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9" name="Rectangle 28"/>
            <p:cNvSpPr/>
            <p:nvPr/>
          </p:nvSpPr>
          <p:spPr>
            <a:xfrm>
              <a:off x="352044" y="1800098"/>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0" name="Rectangle 29"/>
            <p:cNvSpPr/>
            <p:nvPr/>
          </p:nvSpPr>
          <p:spPr>
            <a:xfrm>
              <a:off x="352044" y="1595882"/>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1" name="Rectangle 30"/>
            <p:cNvSpPr/>
            <p:nvPr/>
          </p:nvSpPr>
          <p:spPr>
            <a:xfrm>
              <a:off x="352044" y="1391920"/>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2" name="Rectangle 31"/>
            <p:cNvSpPr/>
            <p:nvPr/>
          </p:nvSpPr>
          <p:spPr>
            <a:xfrm>
              <a:off x="352044" y="1187704"/>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3" name="Rectangle 32"/>
            <p:cNvSpPr/>
            <p:nvPr/>
          </p:nvSpPr>
          <p:spPr>
            <a:xfrm>
              <a:off x="352044" y="983742"/>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4" name="Rectangle 33"/>
            <p:cNvSpPr/>
            <p:nvPr/>
          </p:nvSpPr>
          <p:spPr>
            <a:xfrm>
              <a:off x="352044" y="779907"/>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5" name="Rectangle 34"/>
            <p:cNvSpPr/>
            <p:nvPr/>
          </p:nvSpPr>
          <p:spPr>
            <a:xfrm>
              <a:off x="352044" y="575691"/>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6" name="Rectangle 35"/>
            <p:cNvSpPr/>
            <p:nvPr/>
          </p:nvSpPr>
          <p:spPr>
            <a:xfrm>
              <a:off x="352044" y="371729"/>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7" name="Rectangle 36"/>
            <p:cNvSpPr/>
            <p:nvPr/>
          </p:nvSpPr>
          <p:spPr>
            <a:xfrm>
              <a:off x="1089914" y="2969006"/>
              <a:ext cx="7707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8" name="Rectangle 37"/>
            <p:cNvSpPr/>
            <p:nvPr/>
          </p:nvSpPr>
          <p:spPr>
            <a:xfrm>
              <a:off x="1147864" y="2969006"/>
              <a:ext cx="304190"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year</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9" name="Rectangle 38"/>
            <p:cNvSpPr/>
            <p:nvPr/>
          </p:nvSpPr>
          <p:spPr>
            <a:xfrm>
              <a:off x="2419858" y="2969006"/>
              <a:ext cx="77073"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0" name="Rectangle 39"/>
            <p:cNvSpPr/>
            <p:nvPr/>
          </p:nvSpPr>
          <p:spPr>
            <a:xfrm>
              <a:off x="2477808" y="2969006"/>
              <a:ext cx="200361"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1" name="Rectangle 40"/>
            <p:cNvSpPr/>
            <p:nvPr/>
          </p:nvSpPr>
          <p:spPr>
            <a:xfrm>
              <a:off x="2628456" y="2969006"/>
              <a:ext cx="7707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2" name="Rectangle 41"/>
            <p:cNvSpPr/>
            <p:nvPr/>
          </p:nvSpPr>
          <p:spPr>
            <a:xfrm>
              <a:off x="3710051" y="2969006"/>
              <a:ext cx="77073"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3" name="Rectangle 42"/>
            <p:cNvSpPr/>
            <p:nvPr/>
          </p:nvSpPr>
          <p:spPr>
            <a:xfrm>
              <a:off x="3768001" y="2969006"/>
              <a:ext cx="200361"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4" name="Rectangle 43"/>
            <p:cNvSpPr/>
            <p:nvPr/>
          </p:nvSpPr>
          <p:spPr>
            <a:xfrm>
              <a:off x="3918649" y="2969006"/>
              <a:ext cx="15414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5" name="Rectangle 44"/>
            <p:cNvSpPr/>
            <p:nvPr/>
          </p:nvSpPr>
          <p:spPr>
            <a:xfrm>
              <a:off x="5000244" y="2969006"/>
              <a:ext cx="15414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6" name="Rectangle 45"/>
            <p:cNvSpPr/>
            <p:nvPr/>
          </p:nvSpPr>
          <p:spPr>
            <a:xfrm>
              <a:off x="5116145" y="2969006"/>
              <a:ext cx="200361"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7" name="Rectangle 46"/>
            <p:cNvSpPr/>
            <p:nvPr/>
          </p:nvSpPr>
          <p:spPr>
            <a:xfrm>
              <a:off x="5266792" y="2969006"/>
              <a:ext cx="15414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8" name="Rectangle 47"/>
            <p:cNvSpPr/>
            <p:nvPr/>
          </p:nvSpPr>
          <p:spPr>
            <a:xfrm rot="-5399999">
              <a:off x="-119572" y="1468174"/>
              <a:ext cx="779767"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Candidates</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9" name="Rectangle 48"/>
            <p:cNvSpPr/>
            <p:nvPr/>
          </p:nvSpPr>
          <p:spPr>
            <a:xfrm>
              <a:off x="2576830" y="3149346"/>
              <a:ext cx="1686045"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Years before retirement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0" name="Rectangle 49"/>
            <p:cNvSpPr/>
            <p:nvPr/>
          </p:nvSpPr>
          <p:spPr>
            <a:xfrm>
              <a:off x="1846663" y="123444"/>
              <a:ext cx="3002113" cy="189937"/>
            </a:xfrm>
            <a:prstGeom prst="rect">
              <a:avLst/>
            </a:prstGeom>
            <a:ln>
              <a:noFill/>
            </a:ln>
          </p:spPr>
          <p:txBody>
            <a:bodyPr vert="horz" lIns="0" tIns="0" rIns="0" bIns="0" rtlCol="0">
              <a:noAutofit/>
            </a:bodyPr>
            <a:lstStyle/>
            <a:p>
              <a:pPr marL="0" marR="0" indent="0" algn="ctr">
                <a:lnSpc>
                  <a:spcPct val="107000"/>
                </a:lnSpc>
                <a:spcBef>
                  <a:spcPts val="0"/>
                </a:spcBef>
                <a:spcAft>
                  <a:spcPts val="800"/>
                </a:spcAft>
              </a:pP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Pool C: Number of Candidates to Retire</a:t>
              </a:r>
              <a:endPar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1" name="Shape 3370"/>
            <p:cNvSpPr/>
            <p:nvPr/>
          </p:nvSpPr>
          <p:spPr>
            <a:xfrm>
              <a:off x="0" y="0"/>
              <a:ext cx="5989320" cy="3436620"/>
            </a:xfrm>
            <a:custGeom>
              <a:avLst/>
              <a:gdLst/>
              <a:ahLst/>
              <a:cxnLst/>
              <a:rect l="0" t="0" r="0" b="0"/>
              <a:pathLst>
                <a:path w="5989320" h="3436620">
                  <a:moveTo>
                    <a:pt x="0" y="3436620"/>
                  </a:moveTo>
                  <a:lnTo>
                    <a:pt x="5989320" y="3436620"/>
                  </a:lnTo>
                  <a:lnTo>
                    <a:pt x="5989320" y="0"/>
                  </a:lnTo>
                  <a:lnTo>
                    <a:pt x="0" y="0"/>
                  </a:ln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en-GB" dirty="0"/>
            </a:p>
          </p:txBody>
        </p:sp>
      </p:grpSp>
    </p:spTree>
    <p:extLst>
      <p:ext uri="{BB962C8B-B14F-4D97-AF65-F5344CB8AC3E}">
        <p14:creationId xmlns:p14="http://schemas.microsoft.com/office/powerpoint/2010/main" val="2110737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journey to increase agency participation</a:t>
            </a:r>
            <a:endParaRPr lang="en-GB" dirty="0"/>
          </a:p>
        </p:txBody>
      </p:sp>
      <p:grpSp>
        <p:nvGrpSpPr>
          <p:cNvPr id="4" name="Group 3"/>
          <p:cNvGrpSpPr/>
          <p:nvPr/>
        </p:nvGrpSpPr>
        <p:grpSpPr>
          <a:xfrm>
            <a:off x="533400" y="1524000"/>
            <a:ext cx="8077200" cy="4800600"/>
            <a:chOff x="0" y="0"/>
            <a:chExt cx="5915289" cy="2939640"/>
          </a:xfrm>
        </p:grpSpPr>
        <p:sp>
          <p:nvSpPr>
            <p:cNvPr id="5" name="Rectangle 4"/>
            <p:cNvSpPr/>
            <p:nvPr/>
          </p:nvSpPr>
          <p:spPr>
            <a:xfrm>
              <a:off x="5868670" y="2733210"/>
              <a:ext cx="46619" cy="20643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100" dirty="0">
                  <a:solidFill>
                    <a:srgbClr val="000000"/>
                  </a:solidFill>
                  <a:effectLst/>
                  <a:latin typeface="Times New Roman" panose="02020603050405020304" pitchFamily="18" charset="0"/>
                  <a:ea typeface="Times New Roman" panose="02020603050405020304" pitchFamily="18" charset="0"/>
                  <a:cs typeface="Cambria" panose="02040503050406030204" pitchFamily="18" charset="0"/>
                </a:rPr>
                <a:t> </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 name="Shape 2655"/>
            <p:cNvSpPr/>
            <p:nvPr/>
          </p:nvSpPr>
          <p:spPr>
            <a:xfrm>
              <a:off x="420624" y="2257045"/>
              <a:ext cx="4268724" cy="0"/>
            </a:xfrm>
            <a:custGeom>
              <a:avLst/>
              <a:gdLst/>
              <a:ahLst/>
              <a:cxnLst/>
              <a:rect l="0" t="0" r="0" b="0"/>
              <a:pathLst>
                <a:path w="4268724">
                  <a:moveTo>
                    <a:pt x="0" y="0"/>
                  </a:moveTo>
                  <a:lnTo>
                    <a:pt x="4268724"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7" name="Shape 2656"/>
            <p:cNvSpPr/>
            <p:nvPr/>
          </p:nvSpPr>
          <p:spPr>
            <a:xfrm>
              <a:off x="420624" y="1996440"/>
              <a:ext cx="4268724" cy="0"/>
            </a:xfrm>
            <a:custGeom>
              <a:avLst/>
              <a:gdLst/>
              <a:ahLst/>
              <a:cxnLst/>
              <a:rect l="0" t="0" r="0" b="0"/>
              <a:pathLst>
                <a:path w="4268724">
                  <a:moveTo>
                    <a:pt x="0" y="0"/>
                  </a:moveTo>
                  <a:lnTo>
                    <a:pt x="4268724"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8" name="Shape 2657"/>
            <p:cNvSpPr/>
            <p:nvPr/>
          </p:nvSpPr>
          <p:spPr>
            <a:xfrm>
              <a:off x="420624" y="1734312"/>
              <a:ext cx="4268724" cy="0"/>
            </a:xfrm>
            <a:custGeom>
              <a:avLst/>
              <a:gdLst/>
              <a:ahLst/>
              <a:cxnLst/>
              <a:rect l="0" t="0" r="0" b="0"/>
              <a:pathLst>
                <a:path w="4268724">
                  <a:moveTo>
                    <a:pt x="0" y="0"/>
                  </a:moveTo>
                  <a:lnTo>
                    <a:pt x="4268724"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9" name="Shape 2658"/>
            <p:cNvSpPr/>
            <p:nvPr/>
          </p:nvSpPr>
          <p:spPr>
            <a:xfrm>
              <a:off x="420624" y="1472184"/>
              <a:ext cx="4268724" cy="0"/>
            </a:xfrm>
            <a:custGeom>
              <a:avLst/>
              <a:gdLst/>
              <a:ahLst/>
              <a:cxnLst/>
              <a:rect l="0" t="0" r="0" b="0"/>
              <a:pathLst>
                <a:path w="4268724">
                  <a:moveTo>
                    <a:pt x="0" y="0"/>
                  </a:moveTo>
                  <a:lnTo>
                    <a:pt x="4268724"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10" name="Shape 2659"/>
            <p:cNvSpPr/>
            <p:nvPr/>
          </p:nvSpPr>
          <p:spPr>
            <a:xfrm>
              <a:off x="420624" y="1210056"/>
              <a:ext cx="4268724" cy="0"/>
            </a:xfrm>
            <a:custGeom>
              <a:avLst/>
              <a:gdLst/>
              <a:ahLst/>
              <a:cxnLst/>
              <a:rect l="0" t="0" r="0" b="0"/>
              <a:pathLst>
                <a:path w="4268724">
                  <a:moveTo>
                    <a:pt x="0" y="0"/>
                  </a:moveTo>
                  <a:lnTo>
                    <a:pt x="4268724"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11" name="Shape 2660"/>
            <p:cNvSpPr/>
            <p:nvPr/>
          </p:nvSpPr>
          <p:spPr>
            <a:xfrm>
              <a:off x="420624" y="949452"/>
              <a:ext cx="4268724" cy="0"/>
            </a:xfrm>
            <a:custGeom>
              <a:avLst/>
              <a:gdLst/>
              <a:ahLst/>
              <a:cxnLst/>
              <a:rect l="0" t="0" r="0" b="0"/>
              <a:pathLst>
                <a:path w="4268724">
                  <a:moveTo>
                    <a:pt x="0" y="0"/>
                  </a:moveTo>
                  <a:lnTo>
                    <a:pt x="4268724"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12" name="Shape 2661"/>
            <p:cNvSpPr/>
            <p:nvPr/>
          </p:nvSpPr>
          <p:spPr>
            <a:xfrm>
              <a:off x="420624" y="687324"/>
              <a:ext cx="4268724" cy="0"/>
            </a:xfrm>
            <a:custGeom>
              <a:avLst/>
              <a:gdLst/>
              <a:ahLst/>
              <a:cxnLst/>
              <a:rect l="0" t="0" r="0" b="0"/>
              <a:pathLst>
                <a:path w="4268724">
                  <a:moveTo>
                    <a:pt x="0" y="0"/>
                  </a:moveTo>
                  <a:lnTo>
                    <a:pt x="4268724"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13" name="Shape 2662"/>
            <p:cNvSpPr/>
            <p:nvPr/>
          </p:nvSpPr>
          <p:spPr>
            <a:xfrm>
              <a:off x="420624" y="425196"/>
              <a:ext cx="4268724" cy="0"/>
            </a:xfrm>
            <a:custGeom>
              <a:avLst/>
              <a:gdLst/>
              <a:ahLst/>
              <a:cxnLst/>
              <a:rect l="0" t="0" r="0" b="0"/>
              <a:pathLst>
                <a:path w="4268724">
                  <a:moveTo>
                    <a:pt x="0" y="0"/>
                  </a:moveTo>
                  <a:lnTo>
                    <a:pt x="4268724"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14" name="Shape 2663"/>
            <p:cNvSpPr/>
            <p:nvPr/>
          </p:nvSpPr>
          <p:spPr>
            <a:xfrm>
              <a:off x="420624" y="425196"/>
              <a:ext cx="0" cy="2093977"/>
            </a:xfrm>
            <a:custGeom>
              <a:avLst/>
              <a:gdLst/>
              <a:ahLst/>
              <a:cxnLst/>
              <a:rect l="0" t="0" r="0" b="0"/>
              <a:pathLst>
                <a:path h="2093977">
                  <a:moveTo>
                    <a:pt x="0" y="2093977"/>
                  </a:moveTo>
                  <a:lnTo>
                    <a:pt x="0"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15" name="Shape 2664"/>
            <p:cNvSpPr/>
            <p:nvPr/>
          </p:nvSpPr>
          <p:spPr>
            <a:xfrm>
              <a:off x="420624" y="2519172"/>
              <a:ext cx="4268724" cy="0"/>
            </a:xfrm>
            <a:custGeom>
              <a:avLst/>
              <a:gdLst/>
              <a:ahLst/>
              <a:cxnLst/>
              <a:rect l="0" t="0" r="0" b="0"/>
              <a:pathLst>
                <a:path w="4268724">
                  <a:moveTo>
                    <a:pt x="0" y="0"/>
                  </a:moveTo>
                  <a:lnTo>
                    <a:pt x="4268724" y="0"/>
                  </a:lnTo>
                </a:path>
              </a:pathLst>
            </a:custGeom>
            <a:ln w="9144" cap="flat">
              <a:round/>
            </a:ln>
          </p:spPr>
          <p:style>
            <a:lnRef idx="1">
              <a:srgbClr val="868686"/>
            </a:lnRef>
            <a:fillRef idx="0">
              <a:srgbClr val="000000">
                <a:alpha val="0"/>
              </a:srgbClr>
            </a:fillRef>
            <a:effectRef idx="0">
              <a:scrgbClr r="0" g="0" b="0"/>
            </a:effectRef>
            <a:fontRef idx="none"/>
          </p:style>
          <p:txBody>
            <a:bodyPr/>
            <a:lstStyle/>
            <a:p>
              <a:endParaRPr lang="en-GB" dirty="0"/>
            </a:p>
          </p:txBody>
        </p:sp>
        <p:sp>
          <p:nvSpPr>
            <p:cNvPr id="16" name="Shape 2665"/>
            <p:cNvSpPr/>
            <p:nvPr/>
          </p:nvSpPr>
          <p:spPr>
            <a:xfrm>
              <a:off x="583692" y="1347216"/>
              <a:ext cx="3941064" cy="528828"/>
            </a:xfrm>
            <a:custGeom>
              <a:avLst/>
              <a:gdLst/>
              <a:ahLst/>
              <a:cxnLst/>
              <a:rect l="0" t="0" r="0" b="0"/>
              <a:pathLst>
                <a:path w="3941064" h="528828">
                  <a:moveTo>
                    <a:pt x="0" y="452628"/>
                  </a:moveTo>
                  <a:lnTo>
                    <a:pt x="329184" y="528828"/>
                  </a:lnTo>
                  <a:lnTo>
                    <a:pt x="656844" y="414528"/>
                  </a:lnTo>
                  <a:lnTo>
                    <a:pt x="986028" y="431292"/>
                  </a:lnTo>
                  <a:lnTo>
                    <a:pt x="1313688" y="367284"/>
                  </a:lnTo>
                  <a:lnTo>
                    <a:pt x="1642872" y="323088"/>
                  </a:lnTo>
                  <a:lnTo>
                    <a:pt x="1970532" y="242316"/>
                  </a:lnTo>
                  <a:lnTo>
                    <a:pt x="2299716" y="243840"/>
                  </a:lnTo>
                  <a:lnTo>
                    <a:pt x="2627376" y="149352"/>
                  </a:lnTo>
                  <a:lnTo>
                    <a:pt x="2956560" y="108204"/>
                  </a:lnTo>
                  <a:lnTo>
                    <a:pt x="3284220" y="0"/>
                  </a:lnTo>
                  <a:lnTo>
                    <a:pt x="3613404" y="28956"/>
                  </a:lnTo>
                  <a:lnTo>
                    <a:pt x="3941064" y="77724"/>
                  </a:lnTo>
                </a:path>
              </a:pathLst>
            </a:custGeom>
            <a:ln w="27432" cap="rnd">
              <a:round/>
            </a:ln>
          </p:spPr>
          <p:style>
            <a:lnRef idx="1">
              <a:srgbClr val="00B050"/>
            </a:lnRef>
            <a:fillRef idx="0">
              <a:srgbClr val="000000">
                <a:alpha val="0"/>
              </a:srgbClr>
            </a:fillRef>
            <a:effectRef idx="0">
              <a:scrgbClr r="0" g="0" b="0"/>
            </a:effectRef>
            <a:fontRef idx="none"/>
          </p:style>
          <p:txBody>
            <a:bodyPr/>
            <a:lstStyle/>
            <a:p>
              <a:endParaRPr lang="en-GB" dirty="0"/>
            </a:p>
          </p:txBody>
        </p:sp>
        <p:sp>
          <p:nvSpPr>
            <p:cNvPr id="17" name="Shape 2666"/>
            <p:cNvSpPr/>
            <p:nvPr/>
          </p:nvSpPr>
          <p:spPr>
            <a:xfrm>
              <a:off x="583692" y="544068"/>
              <a:ext cx="3941064" cy="530352"/>
            </a:xfrm>
            <a:custGeom>
              <a:avLst/>
              <a:gdLst/>
              <a:ahLst/>
              <a:cxnLst/>
              <a:rect l="0" t="0" r="0" b="0"/>
              <a:pathLst>
                <a:path w="3941064" h="530352">
                  <a:moveTo>
                    <a:pt x="0" y="77724"/>
                  </a:moveTo>
                  <a:lnTo>
                    <a:pt x="329184" y="0"/>
                  </a:lnTo>
                  <a:lnTo>
                    <a:pt x="656844" y="114300"/>
                  </a:lnTo>
                  <a:lnTo>
                    <a:pt x="986028" y="99060"/>
                  </a:lnTo>
                  <a:lnTo>
                    <a:pt x="1313688" y="163068"/>
                  </a:lnTo>
                  <a:lnTo>
                    <a:pt x="1642872" y="205740"/>
                  </a:lnTo>
                  <a:lnTo>
                    <a:pt x="1970532" y="288036"/>
                  </a:lnTo>
                  <a:lnTo>
                    <a:pt x="2299716" y="286512"/>
                  </a:lnTo>
                  <a:lnTo>
                    <a:pt x="2627376" y="379476"/>
                  </a:lnTo>
                  <a:lnTo>
                    <a:pt x="2956560" y="422148"/>
                  </a:lnTo>
                  <a:lnTo>
                    <a:pt x="3284220" y="530352"/>
                  </a:lnTo>
                  <a:lnTo>
                    <a:pt x="3613404" y="501396"/>
                  </a:lnTo>
                  <a:lnTo>
                    <a:pt x="3941064" y="452627"/>
                  </a:lnTo>
                </a:path>
              </a:pathLst>
            </a:custGeom>
            <a:ln w="27432" cap="rnd">
              <a:round/>
            </a:ln>
          </p:spPr>
          <p:style>
            <a:lnRef idx="1">
              <a:srgbClr val="4F6228"/>
            </a:lnRef>
            <a:fillRef idx="0">
              <a:srgbClr val="000000">
                <a:alpha val="0"/>
              </a:srgbClr>
            </a:fillRef>
            <a:effectRef idx="0">
              <a:scrgbClr r="0" g="0" b="0"/>
            </a:effectRef>
            <a:fontRef idx="none"/>
          </p:style>
          <p:txBody>
            <a:bodyPr/>
            <a:lstStyle/>
            <a:p>
              <a:endParaRPr lang="en-GB" dirty="0"/>
            </a:p>
          </p:txBody>
        </p:sp>
        <p:sp>
          <p:nvSpPr>
            <p:cNvPr id="18" name="Rectangle 17"/>
            <p:cNvSpPr/>
            <p:nvPr/>
          </p:nvSpPr>
          <p:spPr>
            <a:xfrm>
              <a:off x="808355" y="1752473"/>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9" name="Rectangle 18"/>
            <p:cNvSpPr/>
            <p:nvPr/>
          </p:nvSpPr>
          <p:spPr>
            <a:xfrm>
              <a:off x="692531" y="1752473"/>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0" name="Rectangle 19"/>
            <p:cNvSpPr/>
            <p:nvPr/>
          </p:nvSpPr>
          <p:spPr>
            <a:xfrm>
              <a:off x="1136904" y="1829309"/>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1" name="Rectangle 20"/>
            <p:cNvSpPr/>
            <p:nvPr/>
          </p:nvSpPr>
          <p:spPr>
            <a:xfrm>
              <a:off x="1021080" y="1829309"/>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2" name="Rectangle 21"/>
            <p:cNvSpPr/>
            <p:nvPr/>
          </p:nvSpPr>
          <p:spPr>
            <a:xfrm>
              <a:off x="1465453" y="1715389"/>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3" name="Rectangle 22"/>
            <p:cNvSpPr/>
            <p:nvPr/>
          </p:nvSpPr>
          <p:spPr>
            <a:xfrm>
              <a:off x="1349629" y="1715389"/>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4" name="Rectangle 23"/>
            <p:cNvSpPr/>
            <p:nvPr/>
          </p:nvSpPr>
          <p:spPr>
            <a:xfrm>
              <a:off x="1793748" y="1731137"/>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5" name="Rectangle 24"/>
            <p:cNvSpPr/>
            <p:nvPr/>
          </p:nvSpPr>
          <p:spPr>
            <a:xfrm>
              <a:off x="1677924" y="1731137"/>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6" name="Rectangle 25"/>
            <p:cNvSpPr/>
            <p:nvPr/>
          </p:nvSpPr>
          <p:spPr>
            <a:xfrm>
              <a:off x="2122297" y="1666875"/>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7" name="Rectangle 26"/>
            <p:cNvSpPr/>
            <p:nvPr/>
          </p:nvSpPr>
          <p:spPr>
            <a:xfrm>
              <a:off x="2006473" y="1666875"/>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8" name="Rectangle 27"/>
            <p:cNvSpPr/>
            <p:nvPr/>
          </p:nvSpPr>
          <p:spPr>
            <a:xfrm>
              <a:off x="2450846" y="1624203"/>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9" name="Rectangle 28"/>
            <p:cNvSpPr/>
            <p:nvPr/>
          </p:nvSpPr>
          <p:spPr>
            <a:xfrm>
              <a:off x="2335022" y="1624203"/>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0" name="Rectangle 29"/>
            <p:cNvSpPr/>
            <p:nvPr/>
          </p:nvSpPr>
          <p:spPr>
            <a:xfrm>
              <a:off x="2663698" y="1542161"/>
              <a:ext cx="154096"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1" name="Rectangle 30"/>
            <p:cNvSpPr/>
            <p:nvPr/>
          </p:nvSpPr>
          <p:spPr>
            <a:xfrm>
              <a:off x="2779522" y="1542161"/>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2" name="Rectangle 31"/>
            <p:cNvSpPr/>
            <p:nvPr/>
          </p:nvSpPr>
          <p:spPr>
            <a:xfrm>
              <a:off x="3108071" y="1543431"/>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3" name="Rectangle 32"/>
            <p:cNvSpPr/>
            <p:nvPr/>
          </p:nvSpPr>
          <p:spPr>
            <a:xfrm>
              <a:off x="2992247" y="1543431"/>
              <a:ext cx="154096"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4" name="Rectangle 33"/>
            <p:cNvSpPr/>
            <p:nvPr/>
          </p:nvSpPr>
          <p:spPr>
            <a:xfrm>
              <a:off x="3436366" y="1449832"/>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5" name="Rectangle 34"/>
            <p:cNvSpPr/>
            <p:nvPr/>
          </p:nvSpPr>
          <p:spPr>
            <a:xfrm>
              <a:off x="3320542" y="1449832"/>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6" name="Rectangle 35"/>
            <p:cNvSpPr/>
            <p:nvPr/>
          </p:nvSpPr>
          <p:spPr>
            <a:xfrm>
              <a:off x="3649091" y="1408430"/>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7" name="Rectangle 36"/>
            <p:cNvSpPr/>
            <p:nvPr/>
          </p:nvSpPr>
          <p:spPr>
            <a:xfrm>
              <a:off x="3764915" y="1408430"/>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8" name="Rectangle 37"/>
            <p:cNvSpPr/>
            <p:nvPr/>
          </p:nvSpPr>
          <p:spPr>
            <a:xfrm>
              <a:off x="3977640" y="1299591"/>
              <a:ext cx="154096"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9" name="Rectangle 38"/>
            <p:cNvSpPr/>
            <p:nvPr/>
          </p:nvSpPr>
          <p:spPr>
            <a:xfrm>
              <a:off x="4093464" y="1299591"/>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0" name="Rectangle 39"/>
            <p:cNvSpPr/>
            <p:nvPr/>
          </p:nvSpPr>
          <p:spPr>
            <a:xfrm>
              <a:off x="4306189" y="1328547"/>
              <a:ext cx="154096"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1" name="Rectangle 40"/>
            <p:cNvSpPr/>
            <p:nvPr/>
          </p:nvSpPr>
          <p:spPr>
            <a:xfrm>
              <a:off x="4422013" y="1328547"/>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2" name="Rectangle 41"/>
            <p:cNvSpPr/>
            <p:nvPr/>
          </p:nvSpPr>
          <p:spPr>
            <a:xfrm>
              <a:off x="4634484" y="1378204"/>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3" name="Rectangle 42"/>
            <p:cNvSpPr/>
            <p:nvPr/>
          </p:nvSpPr>
          <p:spPr>
            <a:xfrm>
              <a:off x="4750308" y="1378204"/>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4" name="Rectangle 43"/>
            <p:cNvSpPr/>
            <p:nvPr/>
          </p:nvSpPr>
          <p:spPr>
            <a:xfrm>
              <a:off x="808355" y="574802"/>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5" name="Rectangle 44"/>
            <p:cNvSpPr/>
            <p:nvPr/>
          </p:nvSpPr>
          <p:spPr>
            <a:xfrm>
              <a:off x="692531" y="574802"/>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6" name="Rectangle 45"/>
            <p:cNvSpPr/>
            <p:nvPr/>
          </p:nvSpPr>
          <p:spPr>
            <a:xfrm>
              <a:off x="1136904" y="497713"/>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7" name="Rectangle 46"/>
            <p:cNvSpPr/>
            <p:nvPr/>
          </p:nvSpPr>
          <p:spPr>
            <a:xfrm>
              <a:off x="1021080" y="497713"/>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8" name="Rectangle 47"/>
            <p:cNvSpPr/>
            <p:nvPr/>
          </p:nvSpPr>
          <p:spPr>
            <a:xfrm>
              <a:off x="1349629" y="612013"/>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49" name="Rectangle 48"/>
            <p:cNvSpPr/>
            <p:nvPr/>
          </p:nvSpPr>
          <p:spPr>
            <a:xfrm>
              <a:off x="1465453" y="612013"/>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0" name="Rectangle 49"/>
            <p:cNvSpPr/>
            <p:nvPr/>
          </p:nvSpPr>
          <p:spPr>
            <a:xfrm>
              <a:off x="1793748" y="596138"/>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1" name="Rectangle 50"/>
            <p:cNvSpPr/>
            <p:nvPr/>
          </p:nvSpPr>
          <p:spPr>
            <a:xfrm>
              <a:off x="1677924" y="596138"/>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2" name="Rectangle 51"/>
            <p:cNvSpPr/>
            <p:nvPr/>
          </p:nvSpPr>
          <p:spPr>
            <a:xfrm>
              <a:off x="2122297" y="660146"/>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3" name="Rectangle 52"/>
            <p:cNvSpPr/>
            <p:nvPr/>
          </p:nvSpPr>
          <p:spPr>
            <a:xfrm>
              <a:off x="2006473" y="660146"/>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4" name="Rectangle 53"/>
            <p:cNvSpPr/>
            <p:nvPr/>
          </p:nvSpPr>
          <p:spPr>
            <a:xfrm>
              <a:off x="2335022" y="703072"/>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5" name="Rectangle 54"/>
            <p:cNvSpPr/>
            <p:nvPr/>
          </p:nvSpPr>
          <p:spPr>
            <a:xfrm>
              <a:off x="2450846" y="703072"/>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6" name="Rectangle 55"/>
            <p:cNvSpPr/>
            <p:nvPr/>
          </p:nvSpPr>
          <p:spPr>
            <a:xfrm>
              <a:off x="2663698" y="785114"/>
              <a:ext cx="154096"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64</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7" name="Rectangle 56"/>
            <p:cNvSpPr/>
            <p:nvPr/>
          </p:nvSpPr>
          <p:spPr>
            <a:xfrm>
              <a:off x="2779522" y="785114"/>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8" name="Rectangle 57"/>
            <p:cNvSpPr/>
            <p:nvPr/>
          </p:nvSpPr>
          <p:spPr>
            <a:xfrm>
              <a:off x="2992247" y="783590"/>
              <a:ext cx="154096"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59" name="Rectangle 58"/>
            <p:cNvSpPr/>
            <p:nvPr/>
          </p:nvSpPr>
          <p:spPr>
            <a:xfrm>
              <a:off x="3108071" y="783590"/>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0" name="Rectangle 59"/>
            <p:cNvSpPr/>
            <p:nvPr/>
          </p:nvSpPr>
          <p:spPr>
            <a:xfrm>
              <a:off x="3320542" y="877443"/>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61</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1" name="Rectangle 60"/>
            <p:cNvSpPr/>
            <p:nvPr/>
          </p:nvSpPr>
          <p:spPr>
            <a:xfrm>
              <a:off x="3436366" y="877443"/>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2" name="Rectangle 61"/>
            <p:cNvSpPr/>
            <p:nvPr/>
          </p:nvSpPr>
          <p:spPr>
            <a:xfrm>
              <a:off x="3649091" y="918845"/>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59</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3" name="Rectangle 62"/>
            <p:cNvSpPr/>
            <p:nvPr/>
          </p:nvSpPr>
          <p:spPr>
            <a:xfrm>
              <a:off x="3764915" y="918845"/>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4" name="Rectangle 63"/>
            <p:cNvSpPr/>
            <p:nvPr/>
          </p:nvSpPr>
          <p:spPr>
            <a:xfrm>
              <a:off x="4093464" y="1027430"/>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5" name="Rectangle 64"/>
            <p:cNvSpPr/>
            <p:nvPr/>
          </p:nvSpPr>
          <p:spPr>
            <a:xfrm>
              <a:off x="3977640" y="1027430"/>
              <a:ext cx="154096"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6" name="Rectangle 65"/>
            <p:cNvSpPr/>
            <p:nvPr/>
          </p:nvSpPr>
          <p:spPr>
            <a:xfrm>
              <a:off x="4306189" y="998728"/>
              <a:ext cx="154096"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56</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7" name="Rectangle 66"/>
            <p:cNvSpPr/>
            <p:nvPr/>
          </p:nvSpPr>
          <p:spPr>
            <a:xfrm>
              <a:off x="4422013" y="998728"/>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8" name="Rectangle 67"/>
            <p:cNvSpPr/>
            <p:nvPr/>
          </p:nvSpPr>
          <p:spPr>
            <a:xfrm>
              <a:off x="4634484" y="949071"/>
              <a:ext cx="154097"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58</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69" name="Rectangle 68"/>
            <p:cNvSpPr/>
            <p:nvPr/>
          </p:nvSpPr>
          <p:spPr>
            <a:xfrm>
              <a:off x="4750308" y="949071"/>
              <a:ext cx="108694" cy="1548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0" name="Rectangle 69"/>
            <p:cNvSpPr/>
            <p:nvPr/>
          </p:nvSpPr>
          <p:spPr>
            <a:xfrm>
              <a:off x="211226" y="2460625"/>
              <a:ext cx="120288"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1" name="Rectangle 70"/>
            <p:cNvSpPr/>
            <p:nvPr/>
          </p:nvSpPr>
          <p:spPr>
            <a:xfrm>
              <a:off x="147218" y="2460625"/>
              <a:ext cx="85295"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2" name="Rectangle 71"/>
            <p:cNvSpPr/>
            <p:nvPr/>
          </p:nvSpPr>
          <p:spPr>
            <a:xfrm>
              <a:off x="82601" y="2199005"/>
              <a:ext cx="170590"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3" name="Rectangle 72"/>
            <p:cNvSpPr/>
            <p:nvPr/>
          </p:nvSpPr>
          <p:spPr>
            <a:xfrm>
              <a:off x="212002" y="2199005"/>
              <a:ext cx="12028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4" name="Rectangle 73"/>
            <p:cNvSpPr/>
            <p:nvPr/>
          </p:nvSpPr>
          <p:spPr>
            <a:xfrm>
              <a:off x="212002" y="1937259"/>
              <a:ext cx="12028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5" name="Rectangle 74"/>
            <p:cNvSpPr/>
            <p:nvPr/>
          </p:nvSpPr>
          <p:spPr>
            <a:xfrm>
              <a:off x="82601" y="1937259"/>
              <a:ext cx="170590"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6" name="Rectangle 75"/>
            <p:cNvSpPr/>
            <p:nvPr/>
          </p:nvSpPr>
          <p:spPr>
            <a:xfrm>
              <a:off x="82601" y="1675385"/>
              <a:ext cx="170590"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7" name="Rectangle 76"/>
            <p:cNvSpPr/>
            <p:nvPr/>
          </p:nvSpPr>
          <p:spPr>
            <a:xfrm>
              <a:off x="212002" y="1675385"/>
              <a:ext cx="12028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8" name="Rectangle 77"/>
            <p:cNvSpPr/>
            <p:nvPr/>
          </p:nvSpPr>
          <p:spPr>
            <a:xfrm>
              <a:off x="82601" y="1413638"/>
              <a:ext cx="170590"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79" name="Rectangle 78"/>
            <p:cNvSpPr/>
            <p:nvPr/>
          </p:nvSpPr>
          <p:spPr>
            <a:xfrm>
              <a:off x="212002" y="1413638"/>
              <a:ext cx="12028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0" name="Rectangle 79"/>
            <p:cNvSpPr/>
            <p:nvPr/>
          </p:nvSpPr>
          <p:spPr>
            <a:xfrm>
              <a:off x="212002" y="1151764"/>
              <a:ext cx="12028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1" name="Rectangle 80"/>
            <p:cNvSpPr/>
            <p:nvPr/>
          </p:nvSpPr>
          <p:spPr>
            <a:xfrm>
              <a:off x="82601" y="1151764"/>
              <a:ext cx="170590"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2" name="Rectangle 81"/>
            <p:cNvSpPr/>
            <p:nvPr/>
          </p:nvSpPr>
          <p:spPr>
            <a:xfrm>
              <a:off x="212002" y="890270"/>
              <a:ext cx="12028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3" name="Rectangle 82"/>
            <p:cNvSpPr/>
            <p:nvPr/>
          </p:nvSpPr>
          <p:spPr>
            <a:xfrm>
              <a:off x="82601" y="890270"/>
              <a:ext cx="170590"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4" name="Rectangle 83"/>
            <p:cNvSpPr/>
            <p:nvPr/>
          </p:nvSpPr>
          <p:spPr>
            <a:xfrm>
              <a:off x="212002" y="628397"/>
              <a:ext cx="12028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5" name="Rectangle 84"/>
            <p:cNvSpPr/>
            <p:nvPr/>
          </p:nvSpPr>
          <p:spPr>
            <a:xfrm>
              <a:off x="82601" y="628397"/>
              <a:ext cx="170590"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6" name="Rectangle 85"/>
            <p:cNvSpPr/>
            <p:nvPr/>
          </p:nvSpPr>
          <p:spPr>
            <a:xfrm>
              <a:off x="82601" y="366650"/>
              <a:ext cx="170590"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7" name="Rectangle 86"/>
            <p:cNvSpPr/>
            <p:nvPr/>
          </p:nvSpPr>
          <p:spPr>
            <a:xfrm>
              <a:off x="212002" y="366650"/>
              <a:ext cx="120288"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8" name="Rectangle 87"/>
            <p:cNvSpPr/>
            <p:nvPr/>
          </p:nvSpPr>
          <p:spPr>
            <a:xfrm>
              <a:off x="455676" y="2625725"/>
              <a:ext cx="342693"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2004</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89" name="Rectangle 88"/>
            <p:cNvSpPr/>
            <p:nvPr/>
          </p:nvSpPr>
          <p:spPr>
            <a:xfrm>
              <a:off x="784225" y="2625725"/>
              <a:ext cx="342694"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0" name="Rectangle 89"/>
            <p:cNvSpPr/>
            <p:nvPr/>
          </p:nvSpPr>
          <p:spPr>
            <a:xfrm>
              <a:off x="1112520" y="2625725"/>
              <a:ext cx="342694"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2006</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1" name="Rectangle 90"/>
            <p:cNvSpPr/>
            <p:nvPr/>
          </p:nvSpPr>
          <p:spPr>
            <a:xfrm>
              <a:off x="1441069" y="2625725"/>
              <a:ext cx="342694"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2007</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2" name="Rectangle 91"/>
            <p:cNvSpPr/>
            <p:nvPr/>
          </p:nvSpPr>
          <p:spPr>
            <a:xfrm>
              <a:off x="1769618" y="2625725"/>
              <a:ext cx="342694"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2008</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3" name="Rectangle 92"/>
            <p:cNvSpPr/>
            <p:nvPr/>
          </p:nvSpPr>
          <p:spPr>
            <a:xfrm>
              <a:off x="2098294" y="2625725"/>
              <a:ext cx="342693"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2009</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4" name="Rectangle 93"/>
            <p:cNvSpPr/>
            <p:nvPr/>
          </p:nvSpPr>
          <p:spPr>
            <a:xfrm>
              <a:off x="2426843" y="2625725"/>
              <a:ext cx="342693"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2010</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5" name="Rectangle 94"/>
            <p:cNvSpPr/>
            <p:nvPr/>
          </p:nvSpPr>
          <p:spPr>
            <a:xfrm>
              <a:off x="2755138" y="2625725"/>
              <a:ext cx="342693"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2011</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6" name="Rectangle 95"/>
            <p:cNvSpPr/>
            <p:nvPr/>
          </p:nvSpPr>
          <p:spPr>
            <a:xfrm>
              <a:off x="3083687" y="2625725"/>
              <a:ext cx="342693"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2012</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7" name="Rectangle 96"/>
            <p:cNvSpPr/>
            <p:nvPr/>
          </p:nvSpPr>
          <p:spPr>
            <a:xfrm>
              <a:off x="3412236" y="2625725"/>
              <a:ext cx="342693"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2013</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8" name="Rectangle 97"/>
            <p:cNvSpPr/>
            <p:nvPr/>
          </p:nvSpPr>
          <p:spPr>
            <a:xfrm>
              <a:off x="3740785" y="2625725"/>
              <a:ext cx="342693"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2014</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99" name="Rectangle 98"/>
            <p:cNvSpPr/>
            <p:nvPr/>
          </p:nvSpPr>
          <p:spPr>
            <a:xfrm>
              <a:off x="4069080" y="2625725"/>
              <a:ext cx="342693"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2015</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0" name="Rectangle 99"/>
            <p:cNvSpPr/>
            <p:nvPr/>
          </p:nvSpPr>
          <p:spPr>
            <a:xfrm>
              <a:off x="4366006" y="2625725"/>
              <a:ext cx="426474" cy="17135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1" name="Rectangle 100"/>
            <p:cNvSpPr/>
            <p:nvPr/>
          </p:nvSpPr>
          <p:spPr>
            <a:xfrm>
              <a:off x="1893062" y="121946"/>
              <a:ext cx="1309109" cy="19035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Serving RCs 2004</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2" name="Rectangle 101"/>
            <p:cNvSpPr/>
            <p:nvPr/>
          </p:nvSpPr>
          <p:spPr>
            <a:xfrm>
              <a:off x="2879090" y="121946"/>
              <a:ext cx="57186" cy="19035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3" name="Rectangle 102"/>
            <p:cNvSpPr/>
            <p:nvPr/>
          </p:nvSpPr>
          <p:spPr>
            <a:xfrm>
              <a:off x="3205177" y="121946"/>
              <a:ext cx="129509" cy="19035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4" name="Rectangle 103"/>
            <p:cNvSpPr/>
            <p:nvPr/>
          </p:nvSpPr>
          <p:spPr>
            <a:xfrm>
              <a:off x="2921762" y="121946"/>
              <a:ext cx="378436" cy="19035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5" name="Rectangle 104"/>
            <p:cNvSpPr/>
            <p:nvPr/>
          </p:nvSpPr>
          <p:spPr>
            <a:xfrm>
              <a:off x="3302762" y="121946"/>
              <a:ext cx="57186" cy="19035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6" name="Rectangle 105"/>
            <p:cNvSpPr/>
            <p:nvPr/>
          </p:nvSpPr>
          <p:spPr>
            <a:xfrm>
              <a:off x="3377438" y="121946"/>
              <a:ext cx="768833" cy="19035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by agency</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7" name="Shape 2720"/>
            <p:cNvSpPr/>
            <p:nvPr/>
          </p:nvSpPr>
          <p:spPr>
            <a:xfrm>
              <a:off x="4888992" y="1446276"/>
              <a:ext cx="243840" cy="0"/>
            </a:xfrm>
            <a:custGeom>
              <a:avLst/>
              <a:gdLst/>
              <a:ahLst/>
              <a:cxnLst/>
              <a:rect l="0" t="0" r="0" b="0"/>
              <a:pathLst>
                <a:path w="243840">
                  <a:moveTo>
                    <a:pt x="0" y="0"/>
                  </a:moveTo>
                  <a:lnTo>
                    <a:pt x="243840" y="0"/>
                  </a:lnTo>
                </a:path>
              </a:pathLst>
            </a:custGeom>
            <a:ln w="27432" cap="rnd">
              <a:round/>
            </a:ln>
          </p:spPr>
          <p:style>
            <a:lnRef idx="1">
              <a:srgbClr val="00B050"/>
            </a:lnRef>
            <a:fillRef idx="0">
              <a:srgbClr val="000000">
                <a:alpha val="0"/>
              </a:srgbClr>
            </a:fillRef>
            <a:effectRef idx="0">
              <a:scrgbClr r="0" g="0" b="0"/>
            </a:effectRef>
            <a:fontRef idx="none"/>
          </p:style>
          <p:txBody>
            <a:bodyPr/>
            <a:lstStyle/>
            <a:p>
              <a:endParaRPr lang="en-GB" dirty="0"/>
            </a:p>
          </p:txBody>
        </p:sp>
        <p:sp>
          <p:nvSpPr>
            <p:cNvPr id="108" name="Rectangle 107"/>
            <p:cNvSpPr/>
            <p:nvPr/>
          </p:nvSpPr>
          <p:spPr>
            <a:xfrm>
              <a:off x="5158994" y="1387349"/>
              <a:ext cx="747129"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Non-UNDP</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09" name="Shape 2722"/>
            <p:cNvSpPr/>
            <p:nvPr/>
          </p:nvSpPr>
          <p:spPr>
            <a:xfrm>
              <a:off x="4888992" y="1676400"/>
              <a:ext cx="243840" cy="0"/>
            </a:xfrm>
            <a:custGeom>
              <a:avLst/>
              <a:gdLst/>
              <a:ahLst/>
              <a:cxnLst/>
              <a:rect l="0" t="0" r="0" b="0"/>
              <a:pathLst>
                <a:path w="243840">
                  <a:moveTo>
                    <a:pt x="0" y="0"/>
                  </a:moveTo>
                  <a:lnTo>
                    <a:pt x="243840" y="0"/>
                  </a:lnTo>
                </a:path>
              </a:pathLst>
            </a:custGeom>
            <a:ln w="27432" cap="rnd">
              <a:round/>
            </a:ln>
          </p:spPr>
          <p:style>
            <a:lnRef idx="1">
              <a:srgbClr val="4F6228"/>
            </a:lnRef>
            <a:fillRef idx="0">
              <a:srgbClr val="000000">
                <a:alpha val="0"/>
              </a:srgbClr>
            </a:fillRef>
            <a:effectRef idx="0">
              <a:scrgbClr r="0" g="0" b="0"/>
            </a:effectRef>
            <a:fontRef idx="none"/>
          </p:style>
          <p:txBody>
            <a:bodyPr/>
            <a:lstStyle/>
            <a:p>
              <a:endParaRPr lang="en-GB" dirty="0"/>
            </a:p>
          </p:txBody>
        </p:sp>
        <p:sp>
          <p:nvSpPr>
            <p:cNvPr id="110" name="Rectangle 109"/>
            <p:cNvSpPr/>
            <p:nvPr/>
          </p:nvSpPr>
          <p:spPr>
            <a:xfrm>
              <a:off x="5158994" y="1617218"/>
              <a:ext cx="409146" cy="17135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UNDP</a:t>
              </a:r>
              <a:endParaRPr lang="en-GB"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111" name="Shape 2724"/>
            <p:cNvSpPr/>
            <p:nvPr/>
          </p:nvSpPr>
          <p:spPr>
            <a:xfrm>
              <a:off x="0" y="0"/>
              <a:ext cx="5848350" cy="2837307"/>
            </a:xfrm>
            <a:custGeom>
              <a:avLst/>
              <a:gdLst/>
              <a:ahLst/>
              <a:cxnLst/>
              <a:rect l="0" t="0" r="0" b="0"/>
              <a:pathLst>
                <a:path w="5848350" h="2837307">
                  <a:moveTo>
                    <a:pt x="5848350" y="0"/>
                  </a:moveTo>
                  <a:lnTo>
                    <a:pt x="5848350" y="2837307"/>
                  </a:lnTo>
                  <a:lnTo>
                    <a:pt x="0" y="2837307"/>
                  </a:ln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endParaRPr lang="en-GB" dirty="0"/>
            </a:p>
          </p:txBody>
        </p:sp>
      </p:grpSp>
    </p:spTree>
    <p:extLst>
      <p:ext uri="{BB962C8B-B14F-4D97-AF65-F5344CB8AC3E}">
        <p14:creationId xmlns:p14="http://schemas.microsoft.com/office/powerpoint/2010/main" val="3390121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Assessments &amp; Performance</a:t>
            </a:r>
            <a:endParaRPr lang="en-GB" dirty="0"/>
          </a:p>
        </p:txBody>
      </p:sp>
      <p:sp>
        <p:nvSpPr>
          <p:cNvPr id="5" name="Content Placeholder 2"/>
          <p:cNvSpPr>
            <a:spLocks noGrp="1"/>
          </p:cNvSpPr>
          <p:nvPr>
            <p:ph idx="1"/>
          </p:nvPr>
        </p:nvSpPr>
        <p:spPr>
          <a:xfrm>
            <a:off x="628649" y="1524000"/>
            <a:ext cx="8134352" cy="855694"/>
          </a:xfrm>
        </p:spPr>
        <p:txBody>
          <a:bodyPr>
            <a:noAutofit/>
          </a:bodyPr>
          <a:lstStyle/>
          <a:p>
            <a:pPr marL="0" indent="0" algn="ctr">
              <a:buNone/>
            </a:pPr>
            <a:r>
              <a:rPr lang="en-US" sz="2000" dirty="0">
                <a:latin typeface="+mj-lt"/>
              </a:rPr>
              <a:t>In 2016, we</a:t>
            </a:r>
            <a:r>
              <a:rPr lang="en-US" sz="2000" dirty="0">
                <a:solidFill>
                  <a:schemeClr val="tx1"/>
                </a:solidFill>
                <a:latin typeface="+mj-lt"/>
              </a:rPr>
              <a:t> reviewed and analyzed the Candidate Pool </a:t>
            </a:r>
            <a:r>
              <a:rPr lang="en-US" sz="2000" dirty="0" err="1">
                <a:solidFill>
                  <a:schemeClr val="tx1"/>
                </a:solidFill>
                <a:latin typeface="+mj-lt"/>
              </a:rPr>
              <a:t>Programme’s</a:t>
            </a:r>
            <a:r>
              <a:rPr lang="en-US" sz="2000" dirty="0">
                <a:solidFill>
                  <a:schemeClr val="tx1"/>
                </a:solidFill>
                <a:latin typeface="+mj-lt"/>
              </a:rPr>
              <a:t> effectiveness as a tool to </a:t>
            </a:r>
            <a:r>
              <a:rPr lang="en-US" sz="2000" b="1" dirty="0">
                <a:solidFill>
                  <a:schemeClr val="tx1"/>
                </a:solidFill>
                <a:latin typeface="+mj-lt"/>
              </a:rPr>
              <a:t>objectively </a:t>
            </a:r>
            <a:r>
              <a:rPr lang="en-US" sz="2000" b="1" u="sng" dirty="0">
                <a:solidFill>
                  <a:schemeClr val="tx1"/>
                </a:solidFill>
                <a:latin typeface="+mj-lt"/>
              </a:rPr>
              <a:t>attract, assess and select candidates for leadership positions</a:t>
            </a:r>
            <a:r>
              <a:rPr lang="en-US" sz="2000" dirty="0">
                <a:solidFill>
                  <a:schemeClr val="tx1"/>
                </a:solidFill>
                <a:latin typeface="+mj-lt"/>
              </a:rPr>
              <a:t>. </a:t>
            </a:r>
          </a:p>
        </p:txBody>
      </p:sp>
      <p:sp>
        <p:nvSpPr>
          <p:cNvPr id="6" name="Rectangle 5"/>
          <p:cNvSpPr/>
          <p:nvPr/>
        </p:nvSpPr>
        <p:spPr>
          <a:xfrm>
            <a:off x="494509" y="2626307"/>
            <a:ext cx="2934491" cy="3093154"/>
          </a:xfrm>
          <a:prstGeom prst="rect">
            <a:avLst/>
          </a:prstGeom>
        </p:spPr>
        <p:txBody>
          <a:bodyPr wrap="square">
            <a:spAutoFit/>
          </a:bodyPr>
          <a:lstStyle/>
          <a:p>
            <a:pPr marL="91440">
              <a:lnSpc>
                <a:spcPct val="100000"/>
              </a:lnSpc>
              <a:spcBef>
                <a:spcPts val="0"/>
              </a:spcBef>
              <a:spcAft>
                <a:spcPts val="600"/>
              </a:spcAft>
            </a:pPr>
            <a:r>
              <a:rPr lang="en-US" b="1" dirty="0">
                <a:solidFill>
                  <a:schemeClr val="accent4">
                    <a:lumMod val="75000"/>
                  </a:schemeClr>
                </a:solidFill>
              </a:rPr>
              <a:t>Trends</a:t>
            </a:r>
            <a:endParaRPr lang="en-US" sz="1600" dirty="0"/>
          </a:p>
          <a:p>
            <a:pPr marL="91440">
              <a:lnSpc>
                <a:spcPct val="100000"/>
              </a:lnSpc>
              <a:spcBef>
                <a:spcPts val="0"/>
              </a:spcBef>
              <a:spcAft>
                <a:spcPts val="600"/>
              </a:spcAft>
            </a:pPr>
            <a:r>
              <a:rPr lang="en-US" sz="1600" dirty="0"/>
              <a:t>Which are the </a:t>
            </a:r>
            <a:r>
              <a:rPr lang="en-US" sz="1600" b="1" dirty="0"/>
              <a:t>strongest</a:t>
            </a:r>
            <a:r>
              <a:rPr lang="en-US" sz="1600" dirty="0"/>
              <a:t> and weakest competencies?</a:t>
            </a:r>
          </a:p>
          <a:p>
            <a:pPr marL="91440">
              <a:lnSpc>
                <a:spcPct val="100000"/>
              </a:lnSpc>
              <a:spcBef>
                <a:spcPts val="0"/>
              </a:spcBef>
              <a:spcAft>
                <a:spcPts val="600"/>
              </a:spcAft>
            </a:pPr>
            <a:r>
              <a:rPr lang="en-US" sz="1600" dirty="0"/>
              <a:t>Are there </a:t>
            </a:r>
            <a:r>
              <a:rPr lang="en-US" sz="1600" b="1" dirty="0"/>
              <a:t>yearly differences</a:t>
            </a:r>
            <a:r>
              <a:rPr lang="en-US" sz="1600" dirty="0"/>
              <a:t> between rankings?</a:t>
            </a:r>
          </a:p>
          <a:p>
            <a:pPr marL="91440">
              <a:lnSpc>
                <a:spcPct val="100000"/>
              </a:lnSpc>
              <a:spcBef>
                <a:spcPts val="0"/>
              </a:spcBef>
              <a:spcAft>
                <a:spcPts val="600"/>
              </a:spcAft>
            </a:pPr>
            <a:r>
              <a:rPr lang="en-US" sz="1600" dirty="0"/>
              <a:t>Do Performance Appraisal results </a:t>
            </a:r>
            <a:r>
              <a:rPr lang="en-US" sz="1600" b="1" dirty="0"/>
              <a:t>consistently differ</a:t>
            </a:r>
            <a:r>
              <a:rPr lang="en-US" sz="1600" dirty="0"/>
              <a:t> from Assessment Center results? </a:t>
            </a:r>
          </a:p>
        </p:txBody>
      </p:sp>
      <p:sp>
        <p:nvSpPr>
          <p:cNvPr id="7" name="Rectangle 6"/>
          <p:cNvSpPr/>
          <p:nvPr/>
        </p:nvSpPr>
        <p:spPr>
          <a:xfrm>
            <a:off x="3827659" y="2613315"/>
            <a:ext cx="2268341" cy="1785104"/>
          </a:xfrm>
          <a:prstGeom prst="rect">
            <a:avLst/>
          </a:prstGeom>
        </p:spPr>
        <p:txBody>
          <a:bodyPr wrap="square">
            <a:spAutoFit/>
          </a:bodyPr>
          <a:lstStyle/>
          <a:p>
            <a:pPr>
              <a:lnSpc>
                <a:spcPct val="100000"/>
              </a:lnSpc>
              <a:spcBef>
                <a:spcPts val="0"/>
              </a:spcBef>
              <a:spcAft>
                <a:spcPts val="600"/>
              </a:spcAft>
            </a:pPr>
            <a:r>
              <a:rPr lang="en-US" b="1" dirty="0">
                <a:solidFill>
                  <a:schemeClr val="accent4">
                    <a:lumMod val="75000"/>
                  </a:schemeClr>
                </a:solidFill>
              </a:rPr>
              <a:t>Correlations</a:t>
            </a:r>
            <a:endParaRPr lang="en-US" sz="1600" dirty="0"/>
          </a:p>
          <a:p>
            <a:pPr>
              <a:lnSpc>
                <a:spcPct val="100000"/>
              </a:lnSpc>
              <a:spcBef>
                <a:spcPts val="0"/>
              </a:spcBef>
              <a:spcAft>
                <a:spcPts val="600"/>
              </a:spcAft>
            </a:pPr>
            <a:r>
              <a:rPr lang="en-US" sz="1600" dirty="0"/>
              <a:t>Do high-scoring candidates also perform better? </a:t>
            </a:r>
          </a:p>
          <a:p>
            <a:pPr>
              <a:lnSpc>
                <a:spcPct val="100000"/>
              </a:lnSpc>
              <a:spcBef>
                <a:spcPts val="0"/>
              </a:spcBef>
              <a:spcAft>
                <a:spcPts val="600"/>
              </a:spcAft>
            </a:pPr>
            <a:r>
              <a:rPr lang="en-US" sz="1600" dirty="0"/>
              <a:t>What about low scoring candidates?</a:t>
            </a:r>
          </a:p>
        </p:txBody>
      </p:sp>
      <p:sp>
        <p:nvSpPr>
          <p:cNvPr id="8" name="Rectangle 7"/>
          <p:cNvSpPr/>
          <p:nvPr/>
        </p:nvSpPr>
        <p:spPr>
          <a:xfrm>
            <a:off x="6580343" y="2613316"/>
            <a:ext cx="2182658" cy="3348609"/>
          </a:xfrm>
          <a:prstGeom prst="rect">
            <a:avLst/>
          </a:prstGeom>
        </p:spPr>
        <p:txBody>
          <a:bodyPr wrap="square">
            <a:spAutoFit/>
          </a:bodyPr>
          <a:lstStyle/>
          <a:p>
            <a:pPr marL="91440">
              <a:lnSpc>
                <a:spcPct val="120000"/>
              </a:lnSpc>
              <a:spcAft>
                <a:spcPts val="600"/>
              </a:spcAft>
            </a:pPr>
            <a:r>
              <a:rPr lang="en-US" b="1" dirty="0">
                <a:solidFill>
                  <a:schemeClr val="accent4">
                    <a:lumMod val="75000"/>
                  </a:schemeClr>
                </a:solidFill>
              </a:rPr>
              <a:t>Additional Information</a:t>
            </a:r>
            <a:endParaRPr lang="en-US" dirty="0"/>
          </a:p>
          <a:p>
            <a:pPr marL="91440">
              <a:lnSpc>
                <a:spcPct val="120000"/>
              </a:lnSpc>
              <a:spcBef>
                <a:spcPts val="0"/>
              </a:spcBef>
              <a:spcAft>
                <a:spcPts val="600"/>
              </a:spcAft>
            </a:pPr>
            <a:r>
              <a:rPr lang="en-US" sz="1600" dirty="0"/>
              <a:t>Are bottom performers in </a:t>
            </a:r>
            <a:r>
              <a:rPr lang="en-US" sz="1600" b="1" dirty="0"/>
              <a:t>low or high performing offices</a:t>
            </a:r>
            <a:r>
              <a:rPr lang="en-US" sz="1600" dirty="0"/>
              <a:t>? </a:t>
            </a:r>
          </a:p>
          <a:p>
            <a:pPr marL="91440">
              <a:lnSpc>
                <a:spcPct val="120000"/>
              </a:lnSpc>
              <a:spcBef>
                <a:spcPts val="0"/>
              </a:spcBef>
              <a:spcAft>
                <a:spcPts val="600"/>
              </a:spcAft>
            </a:pPr>
            <a:r>
              <a:rPr lang="en-US" sz="1600" dirty="0"/>
              <a:t>Are high performers in high or low performing offices?</a:t>
            </a:r>
          </a:p>
        </p:txBody>
      </p:sp>
      <p:pic>
        <p:nvPicPr>
          <p:cNvPr id="9" name="Picture 8"/>
          <p:cNvPicPr>
            <a:picLocks noChangeAspect="1"/>
          </p:cNvPicPr>
          <p:nvPr/>
        </p:nvPicPr>
        <p:blipFill>
          <a:blip r:embed="rId2"/>
          <a:stretch>
            <a:fillRect/>
          </a:stretch>
        </p:blipFill>
        <p:spPr>
          <a:xfrm>
            <a:off x="4191000" y="4800600"/>
            <a:ext cx="1233674" cy="1279496"/>
          </a:xfrm>
          <a:prstGeom prst="rect">
            <a:avLst/>
          </a:prstGeom>
        </p:spPr>
      </p:pic>
    </p:spTree>
    <p:extLst>
      <p:ext uri="{BB962C8B-B14F-4D97-AF65-F5344CB8AC3E}">
        <p14:creationId xmlns:p14="http://schemas.microsoft.com/office/powerpoint/2010/main" val="2692130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
            <a:ext cx="4263390" cy="1088068"/>
          </a:xfrm>
        </p:spPr>
        <p:txBody>
          <a:bodyPr/>
          <a:lstStyle/>
          <a:p>
            <a:r>
              <a:rPr lang="en-US" dirty="0">
                <a:latin typeface="+mn-lt"/>
              </a:rPr>
              <a:t>Sample Overview</a:t>
            </a:r>
          </a:p>
        </p:txBody>
      </p:sp>
      <p:graphicFrame>
        <p:nvGraphicFramePr>
          <p:cNvPr id="4" name="Table 3"/>
          <p:cNvGraphicFramePr>
            <a:graphicFrameLocks noGrp="1"/>
          </p:cNvGraphicFramePr>
          <p:nvPr>
            <p:extLst>
              <p:ext uri="{D42A27DB-BD31-4B8C-83A1-F6EECF244321}">
                <p14:modId xmlns:p14="http://schemas.microsoft.com/office/powerpoint/2010/main" val="2099865023"/>
              </p:ext>
            </p:extLst>
          </p:nvPr>
        </p:nvGraphicFramePr>
        <p:xfrm>
          <a:off x="587068" y="1928776"/>
          <a:ext cx="3222931" cy="1707953"/>
        </p:xfrm>
        <a:graphic>
          <a:graphicData uri="http://schemas.openxmlformats.org/drawingml/2006/table">
            <a:tbl>
              <a:tblPr firstRow="1" bandRow="1">
                <a:tableStyleId>{5C22544A-7EE6-4342-B048-85BDC9FD1C3A}</a:tableStyleId>
              </a:tblPr>
              <a:tblGrid>
                <a:gridCol w="2046350">
                  <a:extLst>
                    <a:ext uri="{9D8B030D-6E8A-4147-A177-3AD203B41FA5}">
                      <a16:colId xmlns:a16="http://schemas.microsoft.com/office/drawing/2014/main" val="20000"/>
                    </a:ext>
                  </a:extLst>
                </a:gridCol>
                <a:gridCol w="1176581">
                  <a:extLst>
                    <a:ext uri="{9D8B030D-6E8A-4147-A177-3AD203B41FA5}">
                      <a16:colId xmlns:a16="http://schemas.microsoft.com/office/drawing/2014/main" val="20001"/>
                    </a:ext>
                  </a:extLst>
                </a:gridCol>
              </a:tblGrid>
              <a:tr h="378644">
                <a:tc>
                  <a:txBody>
                    <a:bodyPr/>
                    <a:lstStyle/>
                    <a:p>
                      <a:pPr algn="l"/>
                      <a:r>
                        <a:rPr lang="en-US" sz="1400" dirty="0">
                          <a:solidFill>
                            <a:schemeClr val="tx1"/>
                          </a:solidFill>
                        </a:rPr>
                        <a:t>Sample</a:t>
                      </a:r>
                    </a:p>
                  </a:txBody>
                  <a:tcPr marL="68580" marR="68580" marT="34290" marB="34290" anchor="ctr">
                    <a:solidFill>
                      <a:schemeClr val="bg2">
                        <a:lumMod val="90000"/>
                      </a:schemeClr>
                    </a:solidFill>
                  </a:tcPr>
                </a:tc>
                <a:tc>
                  <a:txBody>
                    <a:bodyPr/>
                    <a:lstStyle/>
                    <a:p>
                      <a:pPr algn="ctr"/>
                      <a:r>
                        <a:rPr lang="en-US" sz="1400" dirty="0">
                          <a:solidFill>
                            <a:schemeClr val="tx1"/>
                          </a:solidFill>
                        </a:rPr>
                        <a:t>Number</a:t>
                      </a:r>
                    </a:p>
                  </a:txBody>
                  <a:tcPr marL="68580" marR="68580" marT="34290" marB="34290" anchor="ctr">
                    <a:solidFill>
                      <a:schemeClr val="bg2">
                        <a:lumMod val="90000"/>
                      </a:schemeClr>
                    </a:solidFill>
                  </a:tcPr>
                </a:tc>
                <a:extLst>
                  <a:ext uri="{0D108BD9-81ED-4DB2-BD59-A6C34878D82A}">
                    <a16:rowId xmlns:a16="http://schemas.microsoft.com/office/drawing/2014/main" val="10000"/>
                  </a:ext>
                </a:extLst>
              </a:tr>
              <a:tr h="338709">
                <a:tc>
                  <a:txBody>
                    <a:bodyPr/>
                    <a:lstStyle/>
                    <a:p>
                      <a:r>
                        <a:rPr lang="en-US" sz="1400" dirty="0"/>
                        <a:t>Total</a:t>
                      </a:r>
                    </a:p>
                  </a:txBody>
                  <a:tcPr marL="68580" marR="68580" marT="34290" marB="34290" anchor="ctr">
                    <a:solidFill>
                      <a:schemeClr val="bg2"/>
                    </a:solidFill>
                  </a:tcPr>
                </a:tc>
                <a:tc>
                  <a:txBody>
                    <a:bodyPr/>
                    <a:lstStyle/>
                    <a:p>
                      <a:pPr algn="ctr"/>
                      <a:r>
                        <a:rPr lang="en-US" sz="1400" b="1" dirty="0">
                          <a:solidFill>
                            <a:srgbClr val="0000FF"/>
                          </a:solidFill>
                        </a:rPr>
                        <a:t>172</a:t>
                      </a:r>
                    </a:p>
                  </a:txBody>
                  <a:tcPr marL="68580" marR="68580" marT="34290" marB="34290" anchor="ctr">
                    <a:solidFill>
                      <a:schemeClr val="bg2"/>
                    </a:solidFill>
                  </a:tcPr>
                </a:tc>
                <a:extLst>
                  <a:ext uri="{0D108BD9-81ED-4DB2-BD59-A6C34878D82A}">
                    <a16:rowId xmlns:a16="http://schemas.microsoft.com/office/drawing/2014/main" val="10001"/>
                  </a:ext>
                </a:extLst>
              </a:tr>
              <a:tr h="480060">
                <a:tc>
                  <a:txBody>
                    <a:bodyPr/>
                    <a:lstStyle/>
                    <a:p>
                      <a:r>
                        <a:rPr lang="en-US" sz="1400" dirty="0"/>
                        <a:t>Assessment Centre Ratings (2013 – 2016) </a:t>
                      </a:r>
                    </a:p>
                  </a:txBody>
                  <a:tcPr marL="68580" marR="68580" marT="34290" marB="34290" anchor="ctr">
                    <a:solidFill>
                      <a:schemeClr val="bg2"/>
                    </a:solidFill>
                  </a:tcPr>
                </a:tc>
                <a:tc>
                  <a:txBody>
                    <a:bodyPr/>
                    <a:lstStyle/>
                    <a:p>
                      <a:pPr algn="ctr"/>
                      <a:r>
                        <a:rPr lang="en-US" sz="1400" dirty="0"/>
                        <a:t>172</a:t>
                      </a:r>
                    </a:p>
                  </a:txBody>
                  <a:tcPr marL="68580" marR="68580" marT="34290" marB="34290" anchor="ctr">
                    <a:solidFill>
                      <a:schemeClr val="bg2"/>
                    </a:solidFill>
                  </a:tcPr>
                </a:tc>
                <a:extLst>
                  <a:ext uri="{0D108BD9-81ED-4DB2-BD59-A6C34878D82A}">
                    <a16:rowId xmlns:a16="http://schemas.microsoft.com/office/drawing/2014/main" val="10002"/>
                  </a:ext>
                </a:extLst>
              </a:tr>
              <a:tr h="480060">
                <a:tc>
                  <a:txBody>
                    <a:bodyPr/>
                    <a:lstStyle/>
                    <a:p>
                      <a:r>
                        <a:rPr lang="en-US" sz="1400" dirty="0"/>
                        <a:t>Performance Appraisals (2013 – 2016)</a:t>
                      </a:r>
                    </a:p>
                  </a:txBody>
                  <a:tcPr marL="68580" marR="68580" marT="34290" marB="34290" anchor="ctr">
                    <a:solidFill>
                      <a:schemeClr val="bg2"/>
                    </a:solidFill>
                  </a:tcPr>
                </a:tc>
                <a:tc>
                  <a:txBody>
                    <a:bodyPr/>
                    <a:lstStyle/>
                    <a:p>
                      <a:pPr algn="ctr"/>
                      <a:r>
                        <a:rPr lang="en-US" sz="1400" dirty="0"/>
                        <a:t>166</a:t>
                      </a:r>
                    </a:p>
                  </a:txBody>
                  <a:tcPr marL="68580" marR="68580" marT="34290" marB="34290" anchor="ctr">
                    <a:solidFill>
                      <a:schemeClr val="bg2"/>
                    </a:solidFill>
                  </a:tcPr>
                </a:tc>
                <a:extLst>
                  <a:ext uri="{0D108BD9-81ED-4DB2-BD59-A6C34878D82A}">
                    <a16:rowId xmlns:a16="http://schemas.microsoft.com/office/drawing/2014/main" val="10003"/>
                  </a:ext>
                </a:extLst>
              </a:tr>
            </a:tbl>
          </a:graphicData>
        </a:graphic>
      </p:graphicFrame>
      <p:grpSp>
        <p:nvGrpSpPr>
          <p:cNvPr id="18" name="Group 17"/>
          <p:cNvGrpSpPr/>
          <p:nvPr/>
        </p:nvGrpSpPr>
        <p:grpSpPr>
          <a:xfrm>
            <a:off x="4191001" y="1545467"/>
            <a:ext cx="4412777" cy="2032004"/>
            <a:chOff x="5497931" y="1832877"/>
            <a:chExt cx="4428529" cy="2296522"/>
          </a:xfrm>
        </p:grpSpPr>
        <p:graphicFrame>
          <p:nvGraphicFramePr>
            <p:cNvPr id="8" name="Content Placeholder 3"/>
            <p:cNvGraphicFramePr>
              <a:graphicFrameLocks/>
            </p:cNvGraphicFramePr>
            <p:nvPr>
              <p:extLst>
                <p:ext uri="{D42A27DB-BD31-4B8C-83A1-F6EECF244321}">
                  <p14:modId xmlns:p14="http://schemas.microsoft.com/office/powerpoint/2010/main" val="2117783259"/>
                </p:ext>
              </p:extLst>
            </p:nvPr>
          </p:nvGraphicFramePr>
          <p:xfrm>
            <a:off x="5497931" y="2267567"/>
            <a:ext cx="4428529" cy="1861832"/>
          </p:xfrm>
          <a:graphic>
            <a:graphicData uri="http://schemas.openxmlformats.org/drawingml/2006/table">
              <a:tbl>
                <a:tblPr firstRow="1" bandRow="1">
                  <a:tableStyleId>{5C22544A-7EE6-4342-B048-85BDC9FD1C3A}</a:tableStyleId>
                </a:tblPr>
                <a:tblGrid>
                  <a:gridCol w="2469050">
                    <a:extLst>
                      <a:ext uri="{9D8B030D-6E8A-4147-A177-3AD203B41FA5}">
                        <a16:colId xmlns:a16="http://schemas.microsoft.com/office/drawing/2014/main" val="20000"/>
                      </a:ext>
                    </a:extLst>
                  </a:gridCol>
                  <a:gridCol w="1022419">
                    <a:extLst>
                      <a:ext uri="{9D8B030D-6E8A-4147-A177-3AD203B41FA5}">
                        <a16:colId xmlns:a16="http://schemas.microsoft.com/office/drawing/2014/main" val="20001"/>
                      </a:ext>
                    </a:extLst>
                  </a:gridCol>
                  <a:gridCol w="921308">
                    <a:extLst>
                      <a:ext uri="{9D8B030D-6E8A-4147-A177-3AD203B41FA5}">
                        <a16:colId xmlns:a16="http://schemas.microsoft.com/office/drawing/2014/main" val="20002"/>
                      </a:ext>
                    </a:extLst>
                  </a:gridCol>
                </a:tblGrid>
                <a:tr h="271924">
                  <a:tc>
                    <a:txBody>
                      <a:bodyPr/>
                      <a:lstStyle/>
                      <a:p>
                        <a:pPr algn="l"/>
                        <a:r>
                          <a:rPr lang="en-US" sz="1200" dirty="0">
                            <a:solidFill>
                              <a:schemeClr val="tx1"/>
                            </a:solidFill>
                          </a:rPr>
                          <a:t>Category </a:t>
                        </a:r>
                      </a:p>
                    </a:txBody>
                    <a:tcPr>
                      <a:solidFill>
                        <a:schemeClr val="bg2"/>
                      </a:solidFill>
                    </a:tcPr>
                  </a:tc>
                  <a:tc>
                    <a:txBody>
                      <a:bodyPr/>
                      <a:lstStyle/>
                      <a:p>
                        <a:pPr algn="l"/>
                        <a:r>
                          <a:rPr lang="en-US" sz="1200" dirty="0">
                            <a:solidFill>
                              <a:schemeClr val="tx1"/>
                            </a:solidFill>
                          </a:rPr>
                          <a:t>Range</a:t>
                        </a:r>
                      </a:p>
                    </a:txBody>
                    <a:tcPr>
                      <a:solidFill>
                        <a:schemeClr val="bg2"/>
                      </a:solidFill>
                    </a:tcPr>
                  </a:tc>
                  <a:tc>
                    <a:txBody>
                      <a:bodyPr/>
                      <a:lstStyle/>
                      <a:p>
                        <a:pPr algn="l"/>
                        <a:r>
                          <a:rPr lang="en-US" sz="1200" dirty="0">
                            <a:solidFill>
                              <a:schemeClr val="tx1"/>
                            </a:solidFill>
                          </a:rPr>
                          <a:t>PA results</a:t>
                        </a:r>
                      </a:p>
                    </a:txBody>
                    <a:tcPr>
                      <a:solidFill>
                        <a:schemeClr val="bg2"/>
                      </a:solidFill>
                    </a:tcPr>
                  </a:tc>
                  <a:extLst>
                    <a:ext uri="{0D108BD9-81ED-4DB2-BD59-A6C34878D82A}">
                      <a16:rowId xmlns:a16="http://schemas.microsoft.com/office/drawing/2014/main" val="10000"/>
                    </a:ext>
                  </a:extLst>
                </a:tr>
                <a:tr h="271924">
                  <a:tc>
                    <a:txBody>
                      <a:bodyPr/>
                      <a:lstStyle/>
                      <a:p>
                        <a:pPr marL="0" indent="0" algn="l">
                          <a:buNone/>
                        </a:pPr>
                        <a:r>
                          <a:rPr lang="en-US" sz="1200" dirty="0"/>
                          <a:t>Ready (32 %)</a:t>
                        </a:r>
                      </a:p>
                    </a:txBody>
                    <a:tcPr>
                      <a:solidFill>
                        <a:schemeClr val="bg2"/>
                      </a:solidFill>
                    </a:tcPr>
                  </a:tc>
                  <a:tc>
                    <a:txBody>
                      <a:bodyPr/>
                      <a:lstStyle/>
                      <a:p>
                        <a:pPr marL="0" indent="0" algn="ctr">
                          <a:buNone/>
                        </a:pPr>
                        <a:r>
                          <a:rPr lang="en-US" sz="1200" b="1" dirty="0"/>
                          <a:t>2.8 – 4 </a:t>
                        </a:r>
                      </a:p>
                    </a:txBody>
                    <a:tcPr>
                      <a:solidFill>
                        <a:schemeClr val="bg2"/>
                      </a:solidFill>
                    </a:tcPr>
                  </a:tc>
                  <a:tc>
                    <a:txBody>
                      <a:bodyPr/>
                      <a:lstStyle/>
                      <a:p>
                        <a:pPr marL="0" indent="0" algn="ctr">
                          <a:buNone/>
                        </a:pPr>
                        <a:r>
                          <a:rPr lang="en-US" sz="1200" b="0" dirty="0"/>
                          <a:t>3.1 –</a:t>
                        </a:r>
                        <a:r>
                          <a:rPr lang="en-US" sz="1200" b="0" baseline="0" dirty="0"/>
                          <a:t> 4.8 </a:t>
                        </a:r>
                        <a:endParaRPr lang="en-US" sz="1200" b="0" dirty="0"/>
                      </a:p>
                    </a:txBody>
                    <a:tcPr>
                      <a:solidFill>
                        <a:schemeClr val="bg2"/>
                      </a:solidFill>
                    </a:tcPr>
                  </a:tc>
                  <a:extLst>
                    <a:ext uri="{0D108BD9-81ED-4DB2-BD59-A6C34878D82A}">
                      <a16:rowId xmlns:a16="http://schemas.microsoft.com/office/drawing/2014/main" val="10001"/>
                    </a:ext>
                  </a:extLst>
                </a:tr>
                <a:tr h="275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Ready with Development (14 %)</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baseline="0" dirty="0"/>
                          <a:t>2.8 – 3.2 </a:t>
                        </a:r>
                        <a:endParaRPr lang="en-US" sz="1200" b="1" dirty="0"/>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2.6 – 5 </a:t>
                        </a:r>
                      </a:p>
                    </a:txBody>
                    <a:tcPr>
                      <a:solidFill>
                        <a:schemeClr val="bg2"/>
                      </a:solidFill>
                    </a:tcPr>
                  </a:tc>
                  <a:extLst>
                    <a:ext uri="{0D108BD9-81ED-4DB2-BD59-A6C34878D82A}">
                      <a16:rowId xmlns:a16="http://schemas.microsoft.com/office/drawing/2014/main" val="10002"/>
                    </a:ext>
                  </a:extLst>
                </a:tr>
                <a:tr h="271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a:t>
                        </a:r>
                        <a:r>
                          <a:rPr lang="en-US" sz="1200" baseline="0" dirty="0"/>
                          <a:t> Ready (54 %)</a:t>
                        </a:r>
                        <a:endParaRPr lang="en-US" sz="1200" dirty="0"/>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1.8</a:t>
                        </a:r>
                        <a:r>
                          <a:rPr lang="en-US" sz="1200" b="1" baseline="0" dirty="0"/>
                          <a:t> – 3.4 </a:t>
                        </a:r>
                        <a:endParaRPr lang="en-US" sz="1200" b="1" dirty="0"/>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2.4</a:t>
                        </a:r>
                        <a:r>
                          <a:rPr lang="en-US" sz="1200" b="0" baseline="0" dirty="0"/>
                          <a:t> – 4.8 </a:t>
                        </a:r>
                        <a:endParaRPr lang="en-US" sz="1200" b="0" dirty="0"/>
                      </a:p>
                    </a:txBody>
                    <a:tcPr>
                      <a:solidFill>
                        <a:schemeClr val="bg2"/>
                      </a:solidFill>
                    </a:tcPr>
                  </a:tc>
                  <a:extLst>
                    <a:ext uri="{0D108BD9-81ED-4DB2-BD59-A6C34878D82A}">
                      <a16:rowId xmlns:a16="http://schemas.microsoft.com/office/drawing/2014/main" val="10003"/>
                    </a:ext>
                  </a:extLst>
                </a:tr>
                <a:tr h="271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Top 20%</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3.4 – 4</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p>
                    </a:txBody>
                    <a:tcPr>
                      <a:solidFill>
                        <a:schemeClr val="bg2"/>
                      </a:solidFill>
                    </a:tcPr>
                  </a:tc>
                  <a:extLst>
                    <a:ext uri="{0D108BD9-81ED-4DB2-BD59-A6C34878D82A}">
                      <a16:rowId xmlns:a16="http://schemas.microsoft.com/office/drawing/2014/main" val="10004"/>
                    </a:ext>
                  </a:extLst>
                </a:tr>
                <a:tr h="271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Bottom</a:t>
                        </a:r>
                        <a:r>
                          <a:rPr lang="en-US" sz="1200" baseline="0" dirty="0"/>
                          <a:t> 20% </a:t>
                        </a:r>
                        <a:endParaRPr lang="en-US" sz="1200" dirty="0"/>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1.8</a:t>
                        </a:r>
                        <a:r>
                          <a:rPr lang="en-US" sz="1200" b="1" baseline="0" dirty="0"/>
                          <a:t> – 2.2 </a:t>
                        </a:r>
                        <a:endParaRPr lang="en-US" sz="1200" b="1" dirty="0"/>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p>
                    </a:txBody>
                    <a:tcPr>
                      <a:solidFill>
                        <a:schemeClr val="bg2"/>
                      </a:solidFill>
                    </a:tcPr>
                  </a:tc>
                  <a:extLst>
                    <a:ext uri="{0D108BD9-81ED-4DB2-BD59-A6C34878D82A}">
                      <a16:rowId xmlns:a16="http://schemas.microsoft.com/office/drawing/2014/main" val="10005"/>
                    </a:ext>
                  </a:extLst>
                </a:tr>
              </a:tbl>
            </a:graphicData>
          </a:graphic>
        </p:graphicFrame>
        <p:sp>
          <p:nvSpPr>
            <p:cNvPr id="9" name="TextBox 8"/>
            <p:cNvSpPr txBox="1"/>
            <p:nvPr/>
          </p:nvSpPr>
          <p:spPr>
            <a:xfrm>
              <a:off x="5497931" y="1832877"/>
              <a:ext cx="4157235" cy="347842"/>
            </a:xfrm>
            <a:prstGeom prst="rect">
              <a:avLst/>
            </a:prstGeom>
            <a:noFill/>
          </p:spPr>
          <p:txBody>
            <a:bodyPr wrap="square" rtlCol="0">
              <a:spAutoFit/>
            </a:bodyPr>
            <a:lstStyle/>
            <a:p>
              <a:r>
                <a:rPr lang="en-US" sz="1400" b="1" dirty="0">
                  <a:latin typeface="+mj-lt"/>
                </a:rPr>
                <a:t>Assessment Centre Results, scale: 1 – 4 </a:t>
              </a:r>
            </a:p>
          </p:txBody>
        </p:sp>
      </p:grpSp>
      <p:grpSp>
        <p:nvGrpSpPr>
          <p:cNvPr id="14" name="Group 13"/>
          <p:cNvGrpSpPr/>
          <p:nvPr/>
        </p:nvGrpSpPr>
        <p:grpSpPr>
          <a:xfrm>
            <a:off x="4191001" y="3951670"/>
            <a:ext cx="4142448" cy="1554480"/>
            <a:chOff x="1324078" y="4131383"/>
            <a:chExt cx="3017321" cy="1521547"/>
          </a:xfrm>
        </p:grpSpPr>
        <p:graphicFrame>
          <p:nvGraphicFramePr>
            <p:cNvPr id="15" name="Content Placeholder 3"/>
            <p:cNvGraphicFramePr>
              <a:graphicFrameLocks/>
            </p:cNvGraphicFramePr>
            <p:nvPr>
              <p:extLst>
                <p:ext uri="{D42A27DB-BD31-4B8C-83A1-F6EECF244321}">
                  <p14:modId xmlns:p14="http://schemas.microsoft.com/office/powerpoint/2010/main" val="980076570"/>
                </p:ext>
              </p:extLst>
            </p:nvPr>
          </p:nvGraphicFramePr>
          <p:xfrm>
            <a:off x="1366970" y="4578897"/>
            <a:ext cx="2974429" cy="1074033"/>
          </p:xfrm>
          <a:graphic>
            <a:graphicData uri="http://schemas.openxmlformats.org/drawingml/2006/table">
              <a:tbl>
                <a:tblPr firstRow="1" bandRow="1">
                  <a:tableStyleId>{5C22544A-7EE6-4342-B048-85BDC9FD1C3A}</a:tableStyleId>
                </a:tblPr>
                <a:tblGrid>
                  <a:gridCol w="2257373">
                    <a:extLst>
                      <a:ext uri="{9D8B030D-6E8A-4147-A177-3AD203B41FA5}">
                        <a16:colId xmlns:a16="http://schemas.microsoft.com/office/drawing/2014/main" val="20000"/>
                      </a:ext>
                    </a:extLst>
                  </a:gridCol>
                  <a:gridCol w="1826189">
                    <a:extLst>
                      <a:ext uri="{9D8B030D-6E8A-4147-A177-3AD203B41FA5}">
                        <a16:colId xmlns:a16="http://schemas.microsoft.com/office/drawing/2014/main" val="20001"/>
                      </a:ext>
                    </a:extLst>
                  </a:gridCol>
                </a:tblGrid>
                <a:tr h="271924">
                  <a:tc>
                    <a:txBody>
                      <a:bodyPr/>
                      <a:lstStyle/>
                      <a:p>
                        <a:pPr algn="l"/>
                        <a:r>
                          <a:rPr lang="en-US" sz="1200" dirty="0">
                            <a:solidFill>
                              <a:schemeClr val="tx1"/>
                            </a:solidFill>
                          </a:rPr>
                          <a:t>Category </a:t>
                        </a:r>
                      </a:p>
                    </a:txBody>
                    <a:tcPr>
                      <a:solidFill>
                        <a:schemeClr val="bg2"/>
                      </a:solidFill>
                    </a:tcPr>
                  </a:tc>
                  <a:tc>
                    <a:txBody>
                      <a:bodyPr/>
                      <a:lstStyle/>
                      <a:p>
                        <a:pPr algn="l"/>
                        <a:r>
                          <a:rPr lang="en-US" sz="1200" dirty="0">
                            <a:solidFill>
                              <a:schemeClr val="tx1"/>
                            </a:solidFill>
                          </a:rPr>
                          <a:t>Range</a:t>
                        </a:r>
                      </a:p>
                    </a:txBody>
                    <a:tcPr>
                      <a:solidFill>
                        <a:schemeClr val="bg2"/>
                      </a:solidFill>
                    </a:tcPr>
                  </a:tc>
                  <a:extLst>
                    <a:ext uri="{0D108BD9-81ED-4DB2-BD59-A6C34878D82A}">
                      <a16:rowId xmlns:a16="http://schemas.microsoft.com/office/drawing/2014/main" val="10000"/>
                    </a:ext>
                  </a:extLst>
                </a:tr>
                <a:tr h="271924">
                  <a:tc>
                    <a:txBody>
                      <a:bodyPr/>
                      <a:lstStyle/>
                      <a:p>
                        <a:pPr marL="0" indent="0" algn="l">
                          <a:buNone/>
                        </a:pPr>
                        <a:r>
                          <a:rPr lang="en-US" sz="1200" dirty="0"/>
                          <a:t>Total</a:t>
                        </a:r>
                        <a:r>
                          <a:rPr lang="en-US" sz="1200" baseline="0" dirty="0"/>
                          <a:t> range</a:t>
                        </a:r>
                        <a:endParaRPr lang="en-US" sz="1200" dirty="0"/>
                      </a:p>
                    </a:txBody>
                    <a:tcPr>
                      <a:solidFill>
                        <a:schemeClr val="bg2"/>
                      </a:solidFill>
                    </a:tcPr>
                  </a:tc>
                  <a:tc>
                    <a:txBody>
                      <a:bodyPr/>
                      <a:lstStyle/>
                      <a:p>
                        <a:pPr marL="0" indent="0" algn="ctr">
                          <a:buNone/>
                        </a:pPr>
                        <a:r>
                          <a:rPr lang="en-US" sz="1200" b="1" dirty="0"/>
                          <a:t>2.4 – 5 </a:t>
                        </a:r>
                      </a:p>
                    </a:txBody>
                    <a:tcPr>
                      <a:solidFill>
                        <a:schemeClr val="bg2"/>
                      </a:solidFill>
                    </a:tcPr>
                  </a:tc>
                  <a:extLst>
                    <a:ext uri="{0D108BD9-81ED-4DB2-BD59-A6C34878D82A}">
                      <a16:rowId xmlns:a16="http://schemas.microsoft.com/office/drawing/2014/main" val="10001"/>
                    </a:ext>
                  </a:extLst>
                </a:tr>
                <a:tr h="271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Top</a:t>
                        </a:r>
                        <a:r>
                          <a:rPr lang="en-US" sz="1200" baseline="0" dirty="0"/>
                          <a:t>  20%</a:t>
                        </a:r>
                        <a:endParaRPr lang="en-US" sz="1200" dirty="0"/>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4.5</a:t>
                        </a:r>
                        <a:r>
                          <a:rPr lang="en-US" sz="1200" b="1" baseline="0" dirty="0"/>
                          <a:t> – 5 </a:t>
                        </a:r>
                        <a:endParaRPr lang="en-US" sz="1200" b="1" dirty="0"/>
                      </a:p>
                    </a:txBody>
                    <a:tcPr>
                      <a:solidFill>
                        <a:schemeClr val="bg2"/>
                      </a:solidFill>
                    </a:tcPr>
                  </a:tc>
                  <a:extLst>
                    <a:ext uri="{0D108BD9-81ED-4DB2-BD59-A6C34878D82A}">
                      <a16:rowId xmlns:a16="http://schemas.microsoft.com/office/drawing/2014/main" val="10002"/>
                    </a:ext>
                  </a:extLst>
                </a:tr>
                <a:tr h="271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Bottom 20%</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2.4 – 3.5 </a:t>
                        </a:r>
                      </a:p>
                    </a:txBody>
                    <a:tcPr>
                      <a:solidFill>
                        <a:schemeClr val="bg2"/>
                      </a:solidFill>
                    </a:tcPr>
                  </a:tc>
                  <a:extLst>
                    <a:ext uri="{0D108BD9-81ED-4DB2-BD59-A6C34878D82A}">
                      <a16:rowId xmlns:a16="http://schemas.microsoft.com/office/drawing/2014/main" val="10003"/>
                    </a:ext>
                  </a:extLst>
                </a:tr>
              </a:tbl>
            </a:graphicData>
          </a:graphic>
        </p:graphicFrame>
        <p:sp>
          <p:nvSpPr>
            <p:cNvPr id="16" name="TextBox 15"/>
            <p:cNvSpPr txBox="1"/>
            <p:nvPr/>
          </p:nvSpPr>
          <p:spPr>
            <a:xfrm>
              <a:off x="1324078" y="4131383"/>
              <a:ext cx="3017321" cy="301257"/>
            </a:xfrm>
            <a:prstGeom prst="rect">
              <a:avLst/>
            </a:prstGeom>
            <a:noFill/>
          </p:spPr>
          <p:txBody>
            <a:bodyPr wrap="square" rtlCol="0">
              <a:spAutoFit/>
            </a:bodyPr>
            <a:lstStyle/>
            <a:p>
              <a:r>
                <a:rPr lang="en-US" sz="1400" b="1" dirty="0">
                  <a:latin typeface="+mj-lt"/>
                </a:rPr>
                <a:t>Performance Appraisal Results, scale: 1 – 5 </a:t>
              </a:r>
            </a:p>
          </p:txBody>
        </p:sp>
      </p:grpSp>
      <p:sp>
        <p:nvSpPr>
          <p:cNvPr id="20" name="TextBox 19"/>
          <p:cNvSpPr txBox="1"/>
          <p:nvPr/>
        </p:nvSpPr>
        <p:spPr>
          <a:xfrm>
            <a:off x="590304" y="1545467"/>
            <a:ext cx="2310765" cy="338554"/>
          </a:xfrm>
          <a:prstGeom prst="rect">
            <a:avLst/>
          </a:prstGeom>
          <a:noFill/>
        </p:spPr>
        <p:txBody>
          <a:bodyPr wrap="square" rtlCol="0">
            <a:spAutoFit/>
          </a:bodyPr>
          <a:lstStyle/>
          <a:p>
            <a:r>
              <a:rPr lang="en-US" sz="1600" b="1" dirty="0">
                <a:latin typeface="+mj-lt"/>
              </a:rPr>
              <a:t>Total Sample</a:t>
            </a:r>
          </a:p>
        </p:txBody>
      </p:sp>
      <p:sp>
        <p:nvSpPr>
          <p:cNvPr id="5" name="TextBox 4"/>
          <p:cNvSpPr txBox="1"/>
          <p:nvPr/>
        </p:nvSpPr>
        <p:spPr>
          <a:xfrm>
            <a:off x="587069" y="4408870"/>
            <a:ext cx="322293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latin typeface="+mn-lt"/>
              </a:rPr>
              <a:t>The analysis reviewed all candidates from 2013-2016. The study was conducted in 2016; therefore, not all 2016 Performance Appraisals were available yet. </a:t>
            </a:r>
          </a:p>
        </p:txBody>
      </p:sp>
    </p:spTree>
    <p:extLst>
      <p:ext uri="{BB962C8B-B14F-4D97-AF65-F5344CB8AC3E}">
        <p14:creationId xmlns:p14="http://schemas.microsoft.com/office/powerpoint/2010/main" val="1955421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2910"/>
            <a:ext cx="7543800" cy="720090"/>
          </a:xfrm>
        </p:spPr>
        <p:txBody>
          <a:bodyPr>
            <a:noAutofit/>
          </a:bodyPr>
          <a:lstStyle/>
          <a:p>
            <a:r>
              <a:rPr lang="en-US" sz="2100" dirty="0">
                <a:latin typeface="+mn-lt"/>
              </a:rPr>
              <a:t>Assessment Centre Results (2013-2016)</a:t>
            </a:r>
          </a:p>
        </p:txBody>
      </p:sp>
      <p:graphicFrame>
        <p:nvGraphicFramePr>
          <p:cNvPr id="4" name="Table 3"/>
          <p:cNvGraphicFramePr>
            <a:graphicFrameLocks noGrp="1"/>
          </p:cNvGraphicFramePr>
          <p:nvPr>
            <p:extLst>
              <p:ext uri="{D42A27DB-BD31-4B8C-83A1-F6EECF244321}">
                <p14:modId xmlns:p14="http://schemas.microsoft.com/office/powerpoint/2010/main" val="3153994471"/>
              </p:ext>
            </p:extLst>
          </p:nvPr>
        </p:nvGraphicFramePr>
        <p:xfrm>
          <a:off x="761999" y="2514598"/>
          <a:ext cx="4559808" cy="3733800"/>
        </p:xfrm>
        <a:graphic>
          <a:graphicData uri="http://schemas.openxmlformats.org/drawingml/2006/table">
            <a:tbl>
              <a:tblPr firstRow="1" bandRow="1">
                <a:tableStyleId>{5C22544A-7EE6-4342-B048-85BDC9FD1C3A}</a:tableStyleId>
              </a:tblPr>
              <a:tblGrid>
                <a:gridCol w="2148652">
                  <a:extLst>
                    <a:ext uri="{9D8B030D-6E8A-4147-A177-3AD203B41FA5}">
                      <a16:colId xmlns:a16="http://schemas.microsoft.com/office/drawing/2014/main" val="20000"/>
                    </a:ext>
                  </a:extLst>
                </a:gridCol>
                <a:gridCol w="593068">
                  <a:extLst>
                    <a:ext uri="{9D8B030D-6E8A-4147-A177-3AD203B41FA5}">
                      <a16:colId xmlns:a16="http://schemas.microsoft.com/office/drawing/2014/main" val="20001"/>
                    </a:ext>
                  </a:extLst>
                </a:gridCol>
                <a:gridCol w="563900">
                  <a:extLst>
                    <a:ext uri="{9D8B030D-6E8A-4147-A177-3AD203B41FA5}">
                      <a16:colId xmlns:a16="http://schemas.microsoft.com/office/drawing/2014/main" val="20002"/>
                    </a:ext>
                  </a:extLst>
                </a:gridCol>
                <a:gridCol w="680568">
                  <a:extLst>
                    <a:ext uri="{9D8B030D-6E8A-4147-A177-3AD203B41FA5}">
                      <a16:colId xmlns:a16="http://schemas.microsoft.com/office/drawing/2014/main" val="20003"/>
                    </a:ext>
                  </a:extLst>
                </a:gridCol>
                <a:gridCol w="573620">
                  <a:extLst>
                    <a:ext uri="{9D8B030D-6E8A-4147-A177-3AD203B41FA5}">
                      <a16:colId xmlns:a16="http://schemas.microsoft.com/office/drawing/2014/main" val="20004"/>
                    </a:ext>
                  </a:extLst>
                </a:gridCol>
              </a:tblGrid>
              <a:tr h="555371">
                <a:tc>
                  <a:txBody>
                    <a:bodyPr/>
                    <a:lstStyle/>
                    <a:p>
                      <a:endParaRPr lang="en-US" sz="1400" dirty="0"/>
                    </a:p>
                  </a:txBody>
                  <a:tcPr marL="68580" marR="68580" marT="34290" marB="34290" anchor="ctr">
                    <a:solidFill>
                      <a:schemeClr val="bg2">
                        <a:lumMod val="90000"/>
                      </a:schemeClr>
                    </a:solidFill>
                  </a:tcPr>
                </a:tc>
                <a:tc>
                  <a:txBody>
                    <a:bodyPr/>
                    <a:lstStyle/>
                    <a:p>
                      <a:pPr algn="ctr"/>
                      <a:r>
                        <a:rPr lang="en-US" sz="1400" dirty="0">
                          <a:solidFill>
                            <a:schemeClr val="tx1"/>
                          </a:solidFill>
                        </a:rPr>
                        <a:t>2013</a:t>
                      </a:r>
                    </a:p>
                  </a:txBody>
                  <a:tcPr marL="68580" marR="68580" marT="34290" marB="34290" anchor="ctr">
                    <a:solidFill>
                      <a:schemeClr val="bg2">
                        <a:lumMod val="90000"/>
                      </a:schemeClr>
                    </a:solidFill>
                  </a:tcPr>
                </a:tc>
                <a:tc>
                  <a:txBody>
                    <a:bodyPr/>
                    <a:lstStyle/>
                    <a:p>
                      <a:pPr algn="ctr"/>
                      <a:r>
                        <a:rPr lang="en-US" sz="1400" dirty="0">
                          <a:solidFill>
                            <a:schemeClr val="tx1"/>
                          </a:solidFill>
                        </a:rPr>
                        <a:t>2014</a:t>
                      </a:r>
                    </a:p>
                  </a:txBody>
                  <a:tcPr marL="68580" marR="68580" marT="34290" marB="34290" anchor="ctr">
                    <a:solidFill>
                      <a:schemeClr val="bg2">
                        <a:lumMod val="90000"/>
                      </a:schemeClr>
                    </a:solidFill>
                  </a:tcPr>
                </a:tc>
                <a:tc>
                  <a:txBody>
                    <a:bodyPr/>
                    <a:lstStyle/>
                    <a:p>
                      <a:pPr algn="ctr"/>
                      <a:r>
                        <a:rPr lang="en-US" sz="1400" dirty="0">
                          <a:solidFill>
                            <a:schemeClr val="tx1"/>
                          </a:solidFill>
                        </a:rPr>
                        <a:t>2015</a:t>
                      </a:r>
                    </a:p>
                  </a:txBody>
                  <a:tcPr marL="68580" marR="68580" marT="34290" marB="34290" anchor="ctr">
                    <a:solidFill>
                      <a:schemeClr val="bg2">
                        <a:lumMod val="90000"/>
                      </a:schemeClr>
                    </a:solidFill>
                  </a:tcPr>
                </a:tc>
                <a:tc>
                  <a:txBody>
                    <a:bodyPr/>
                    <a:lstStyle/>
                    <a:p>
                      <a:pPr algn="ctr"/>
                      <a:r>
                        <a:rPr lang="en-US" sz="1400" dirty="0">
                          <a:solidFill>
                            <a:schemeClr val="tx1"/>
                          </a:solidFill>
                        </a:rPr>
                        <a:t>2016</a:t>
                      </a:r>
                    </a:p>
                  </a:txBody>
                  <a:tcPr marL="68580" marR="68580" marT="34290" marB="34290" anchor="ctr">
                    <a:solidFill>
                      <a:schemeClr val="bg2">
                        <a:lumMod val="90000"/>
                      </a:schemeClr>
                    </a:solidFill>
                  </a:tcPr>
                </a:tc>
                <a:extLst>
                  <a:ext uri="{0D108BD9-81ED-4DB2-BD59-A6C34878D82A}">
                    <a16:rowId xmlns:a16="http://schemas.microsoft.com/office/drawing/2014/main" val="10000"/>
                  </a:ext>
                </a:extLst>
              </a:tr>
              <a:tr h="316134">
                <a:tc>
                  <a:txBody>
                    <a:bodyPr/>
                    <a:lstStyle/>
                    <a:p>
                      <a:r>
                        <a:rPr lang="en-US" sz="1400" b="1" dirty="0"/>
                        <a:t>Candidates per year</a:t>
                      </a:r>
                    </a:p>
                  </a:txBody>
                  <a:tcPr marL="68580" marR="68580" marT="34290" marB="34290" anchor="ctr">
                    <a:solidFill>
                      <a:schemeClr val="bg2"/>
                    </a:solidFill>
                  </a:tcPr>
                </a:tc>
                <a:tc>
                  <a:txBody>
                    <a:bodyPr/>
                    <a:lstStyle/>
                    <a:p>
                      <a:pPr algn="ctr"/>
                      <a:r>
                        <a:rPr lang="en-US" sz="1400" dirty="0"/>
                        <a:t>52</a:t>
                      </a:r>
                    </a:p>
                  </a:txBody>
                  <a:tcPr marL="68580" marR="68580" marT="34290" marB="34290" anchor="ctr">
                    <a:solidFill>
                      <a:schemeClr val="bg2"/>
                    </a:solidFill>
                  </a:tcPr>
                </a:tc>
                <a:tc>
                  <a:txBody>
                    <a:bodyPr/>
                    <a:lstStyle/>
                    <a:p>
                      <a:pPr algn="ctr"/>
                      <a:r>
                        <a:rPr lang="en-US" sz="1400" dirty="0"/>
                        <a:t>74</a:t>
                      </a:r>
                    </a:p>
                  </a:txBody>
                  <a:tcPr marL="68580" marR="68580" marT="34290" marB="34290" anchor="ctr">
                    <a:solidFill>
                      <a:schemeClr val="bg2"/>
                    </a:solidFill>
                  </a:tcPr>
                </a:tc>
                <a:tc>
                  <a:txBody>
                    <a:bodyPr/>
                    <a:lstStyle/>
                    <a:p>
                      <a:pPr algn="ctr"/>
                      <a:r>
                        <a:rPr lang="en-US" sz="1400" dirty="0"/>
                        <a:t>23</a:t>
                      </a:r>
                    </a:p>
                  </a:txBody>
                  <a:tcPr marL="68580" marR="68580" marT="34290" marB="34290" anchor="ctr">
                    <a:solidFill>
                      <a:schemeClr val="bg2"/>
                    </a:solidFill>
                  </a:tcPr>
                </a:tc>
                <a:tc>
                  <a:txBody>
                    <a:bodyPr/>
                    <a:lstStyle/>
                    <a:p>
                      <a:pPr algn="ctr"/>
                      <a:r>
                        <a:rPr lang="en-US" sz="1400" dirty="0"/>
                        <a:t>23</a:t>
                      </a:r>
                    </a:p>
                  </a:txBody>
                  <a:tcPr marL="68580" marR="68580" marT="34290" marB="34290" anchor="ctr">
                    <a:solidFill>
                      <a:schemeClr val="bg2"/>
                    </a:solidFill>
                  </a:tcPr>
                </a:tc>
                <a:extLst>
                  <a:ext uri="{0D108BD9-81ED-4DB2-BD59-A6C34878D82A}">
                    <a16:rowId xmlns:a16="http://schemas.microsoft.com/office/drawing/2014/main" val="10001"/>
                  </a:ext>
                </a:extLst>
              </a:tr>
              <a:tr h="555371">
                <a:tc>
                  <a:txBody>
                    <a:bodyPr/>
                    <a:lstStyle/>
                    <a:p>
                      <a:r>
                        <a:rPr lang="en-US" sz="1400" b="1" dirty="0"/>
                        <a:t>%</a:t>
                      </a:r>
                      <a:r>
                        <a:rPr lang="en-US" sz="1400" b="1" baseline="0" dirty="0"/>
                        <a:t> of entire Candidate pool (172)</a:t>
                      </a:r>
                      <a:endParaRPr lang="en-US" sz="1400" b="1" dirty="0"/>
                    </a:p>
                  </a:txBody>
                  <a:tcPr marL="68580" marR="68580" marT="34290" marB="3429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30%</a:t>
                      </a:r>
                    </a:p>
                  </a:txBody>
                  <a:tcPr marL="0" marR="0" marT="0" marB="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44%</a:t>
                      </a:r>
                    </a:p>
                  </a:txBody>
                  <a:tcPr marL="0" marR="0" marT="0" marB="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13%</a:t>
                      </a:r>
                    </a:p>
                  </a:txBody>
                  <a:tcPr marL="0" marR="0" marT="0" marB="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13%</a:t>
                      </a:r>
                    </a:p>
                  </a:txBody>
                  <a:tcPr marL="0" marR="0" marT="0" marB="0" anchor="ctr">
                    <a:solidFill>
                      <a:schemeClr val="bg2"/>
                    </a:solidFill>
                  </a:tcPr>
                </a:tc>
                <a:extLst>
                  <a:ext uri="{0D108BD9-81ED-4DB2-BD59-A6C34878D82A}">
                    <a16:rowId xmlns:a16="http://schemas.microsoft.com/office/drawing/2014/main" val="10002"/>
                  </a:ext>
                </a:extLst>
              </a:tr>
              <a:tr h="478473">
                <a:tc>
                  <a:txBody>
                    <a:bodyPr/>
                    <a:lstStyle/>
                    <a:p>
                      <a:r>
                        <a:rPr lang="en-US" sz="1400" b="1" i="1" dirty="0"/>
                        <a:t>Ready</a:t>
                      </a:r>
                    </a:p>
                  </a:txBody>
                  <a:tcPr marL="68580" marR="68580" marT="34290" marB="34290" anchor="ctr">
                    <a:solidFill>
                      <a:schemeClr val="bg2"/>
                    </a:solidFill>
                  </a:tcPr>
                </a:tc>
                <a:tc>
                  <a:txBody>
                    <a:bodyPr/>
                    <a:lstStyle/>
                    <a:p>
                      <a:pPr marL="0" algn="ctr" defTabSz="914400" rtl="0" eaLnBrk="1" fontAlgn="b" latinLnBrk="0" hangingPunct="1"/>
                      <a:r>
                        <a:rPr lang="en-US" sz="1400" b="1" kern="1200" dirty="0">
                          <a:solidFill>
                            <a:schemeClr val="dk1"/>
                          </a:solidFill>
                          <a:latin typeface="+mn-lt"/>
                          <a:ea typeface="+mn-ea"/>
                          <a:cs typeface="+mn-cs"/>
                        </a:rPr>
                        <a:t>16 (30%)</a:t>
                      </a:r>
                    </a:p>
                  </a:txBody>
                  <a:tcPr marL="0" marR="0" marT="0" marB="0" anchor="ctr">
                    <a:solidFill>
                      <a:schemeClr val="bg2"/>
                    </a:solidFill>
                  </a:tcPr>
                </a:tc>
                <a:tc>
                  <a:txBody>
                    <a:bodyPr/>
                    <a:lstStyle/>
                    <a:p>
                      <a:pPr marL="0" algn="ctr" defTabSz="914400" rtl="0" eaLnBrk="1" fontAlgn="b" latinLnBrk="0" hangingPunct="1"/>
                      <a:r>
                        <a:rPr lang="en-US" sz="1400" b="1" kern="1200" dirty="0">
                          <a:solidFill>
                            <a:schemeClr val="dk1"/>
                          </a:solidFill>
                          <a:latin typeface="+mn-lt"/>
                          <a:ea typeface="+mn-ea"/>
                          <a:cs typeface="+mn-cs"/>
                        </a:rPr>
                        <a:t>25 (34%)</a:t>
                      </a:r>
                    </a:p>
                  </a:txBody>
                  <a:tcPr marL="0" marR="0" marT="0" marB="0" anchor="ctr">
                    <a:solidFill>
                      <a:schemeClr val="bg2"/>
                    </a:solidFill>
                  </a:tcPr>
                </a:tc>
                <a:tc>
                  <a:txBody>
                    <a:bodyPr/>
                    <a:lstStyle/>
                    <a:p>
                      <a:pPr marL="0" algn="ctr" defTabSz="914400" rtl="0" eaLnBrk="1" fontAlgn="b" latinLnBrk="0" hangingPunct="1"/>
                      <a:r>
                        <a:rPr lang="en-US" sz="1400" b="1" kern="1200" dirty="0">
                          <a:solidFill>
                            <a:schemeClr val="dk1"/>
                          </a:solidFill>
                          <a:latin typeface="+mn-lt"/>
                          <a:ea typeface="+mn-ea"/>
                          <a:cs typeface="+mn-cs"/>
                        </a:rPr>
                        <a:t>8 (34%)</a:t>
                      </a:r>
                    </a:p>
                  </a:txBody>
                  <a:tcPr marL="0" marR="0" marT="0" marB="0" anchor="ctr">
                    <a:solidFill>
                      <a:schemeClr val="bg2"/>
                    </a:solidFill>
                  </a:tcPr>
                </a:tc>
                <a:tc>
                  <a:txBody>
                    <a:bodyPr/>
                    <a:lstStyle/>
                    <a:p>
                      <a:pPr marL="0" algn="ctr" defTabSz="914400" rtl="0" eaLnBrk="1" fontAlgn="b" latinLnBrk="0" hangingPunct="1"/>
                      <a:r>
                        <a:rPr lang="en-US" sz="1400" b="1" kern="1200" dirty="0">
                          <a:solidFill>
                            <a:schemeClr val="dk1"/>
                          </a:solidFill>
                          <a:latin typeface="+mn-lt"/>
                          <a:ea typeface="+mn-ea"/>
                          <a:cs typeface="+mn-cs"/>
                        </a:rPr>
                        <a:t>6 (26%)</a:t>
                      </a:r>
                    </a:p>
                  </a:txBody>
                  <a:tcPr marL="0" marR="0" marT="0" marB="0" anchor="ctr">
                    <a:solidFill>
                      <a:schemeClr val="bg2"/>
                    </a:solidFill>
                  </a:tcPr>
                </a:tc>
                <a:extLst>
                  <a:ext uri="{0D108BD9-81ED-4DB2-BD59-A6C34878D82A}">
                    <a16:rowId xmlns:a16="http://schemas.microsoft.com/office/drawing/2014/main" val="10003"/>
                  </a:ext>
                </a:extLst>
              </a:tr>
              <a:tr h="478473">
                <a:tc>
                  <a:txBody>
                    <a:bodyPr/>
                    <a:lstStyle/>
                    <a:p>
                      <a:r>
                        <a:rPr lang="en-US" sz="1400" b="1" i="1" dirty="0"/>
                        <a:t>Ready w Development</a:t>
                      </a:r>
                    </a:p>
                  </a:txBody>
                  <a:tcPr marL="68580" marR="68580" marT="34290" marB="34290" anchor="ctr">
                    <a:solidFill>
                      <a:schemeClr val="bg2"/>
                    </a:solidFill>
                  </a:tcPr>
                </a:tc>
                <a:tc>
                  <a:txBody>
                    <a:bodyPr/>
                    <a:lstStyle/>
                    <a:p>
                      <a:pPr marL="0" algn="ctr" defTabSz="914400" rtl="0" eaLnBrk="1" fontAlgn="b" latinLnBrk="0" hangingPunct="1"/>
                      <a:r>
                        <a:rPr lang="en-US" sz="1400" b="1" kern="1200" dirty="0">
                          <a:solidFill>
                            <a:schemeClr val="dk1"/>
                          </a:solidFill>
                          <a:latin typeface="+mn-lt"/>
                          <a:ea typeface="+mn-ea"/>
                          <a:cs typeface="+mn-cs"/>
                        </a:rPr>
                        <a:t>10 (20%)</a:t>
                      </a:r>
                    </a:p>
                  </a:txBody>
                  <a:tcPr marL="0" marR="0" marT="0" marB="0" anchor="ctr">
                    <a:solidFill>
                      <a:schemeClr val="bg2"/>
                    </a:solidFill>
                  </a:tcPr>
                </a:tc>
                <a:tc>
                  <a:txBody>
                    <a:bodyPr/>
                    <a:lstStyle/>
                    <a:p>
                      <a:pPr marL="0" algn="ctr" defTabSz="914400" rtl="0" eaLnBrk="1" fontAlgn="b" latinLnBrk="0" hangingPunct="1"/>
                      <a:r>
                        <a:rPr lang="en-US" sz="1400" b="1" kern="1200" dirty="0">
                          <a:solidFill>
                            <a:schemeClr val="dk1"/>
                          </a:solidFill>
                          <a:latin typeface="+mn-lt"/>
                          <a:ea typeface="+mn-ea"/>
                          <a:cs typeface="+mn-cs"/>
                        </a:rPr>
                        <a:t>11 (15%)</a:t>
                      </a:r>
                    </a:p>
                  </a:txBody>
                  <a:tcPr marL="0" marR="0" marT="0" marB="0" anchor="ctr">
                    <a:solidFill>
                      <a:schemeClr val="bg2"/>
                    </a:solidFill>
                  </a:tcPr>
                </a:tc>
                <a:tc>
                  <a:txBody>
                    <a:bodyPr/>
                    <a:lstStyle/>
                    <a:p>
                      <a:pPr marL="0" algn="ctr" defTabSz="914400" rtl="0" eaLnBrk="1" fontAlgn="b" latinLnBrk="0" hangingPunct="1"/>
                      <a:r>
                        <a:rPr lang="en-US" sz="1400" b="1" kern="1200" dirty="0">
                          <a:solidFill>
                            <a:schemeClr val="dk1"/>
                          </a:solidFill>
                          <a:latin typeface="+mn-lt"/>
                          <a:ea typeface="+mn-ea"/>
                          <a:cs typeface="+mn-cs"/>
                        </a:rPr>
                        <a:t>5 (22%)</a:t>
                      </a:r>
                    </a:p>
                  </a:txBody>
                  <a:tcPr marL="0" marR="0" marT="0" marB="0" anchor="ctr">
                    <a:solidFill>
                      <a:schemeClr val="bg2"/>
                    </a:solidFill>
                  </a:tcPr>
                </a:tc>
                <a:tc>
                  <a:txBody>
                    <a:bodyPr/>
                    <a:lstStyle/>
                    <a:p>
                      <a:pPr marL="0" algn="ctr" defTabSz="914400" rtl="0" eaLnBrk="1" fontAlgn="b" latinLnBrk="0" hangingPunct="1"/>
                      <a:r>
                        <a:rPr lang="en-US" sz="1400" b="1" kern="1200" dirty="0">
                          <a:solidFill>
                            <a:schemeClr val="dk1"/>
                          </a:solidFill>
                          <a:latin typeface="+mn-lt"/>
                          <a:ea typeface="+mn-ea"/>
                          <a:cs typeface="+mn-cs"/>
                        </a:rPr>
                        <a:t>-</a:t>
                      </a:r>
                    </a:p>
                  </a:txBody>
                  <a:tcPr marL="0" marR="0" marT="0" marB="0" anchor="ctr">
                    <a:solidFill>
                      <a:schemeClr val="bg2"/>
                    </a:solidFill>
                  </a:tcPr>
                </a:tc>
                <a:extLst>
                  <a:ext uri="{0D108BD9-81ED-4DB2-BD59-A6C34878D82A}">
                    <a16:rowId xmlns:a16="http://schemas.microsoft.com/office/drawing/2014/main" val="10004"/>
                  </a:ext>
                </a:extLst>
              </a:tr>
              <a:tr h="478473">
                <a:tc>
                  <a:txBody>
                    <a:bodyPr/>
                    <a:lstStyle/>
                    <a:p>
                      <a:r>
                        <a:rPr lang="en-US" sz="1400" b="1" i="1" dirty="0"/>
                        <a:t>Not Ready</a:t>
                      </a:r>
                    </a:p>
                  </a:txBody>
                  <a:tcPr marL="68580" marR="68580" marT="34290" marB="34290" anchor="ctr">
                    <a:solidFill>
                      <a:schemeClr val="bg2"/>
                    </a:solidFill>
                  </a:tcPr>
                </a:tc>
                <a:tc>
                  <a:txBody>
                    <a:bodyPr/>
                    <a:lstStyle/>
                    <a:p>
                      <a:pPr marL="0" algn="ctr" defTabSz="914400" rtl="0" eaLnBrk="1" fontAlgn="b" latinLnBrk="0" hangingPunct="1"/>
                      <a:r>
                        <a:rPr lang="en-US" sz="1400" b="1" kern="1200" dirty="0">
                          <a:solidFill>
                            <a:schemeClr val="dk1"/>
                          </a:solidFill>
                          <a:latin typeface="+mn-lt"/>
                          <a:ea typeface="+mn-ea"/>
                          <a:cs typeface="+mn-cs"/>
                        </a:rPr>
                        <a:t>26 (50%)</a:t>
                      </a:r>
                    </a:p>
                  </a:txBody>
                  <a:tcPr marL="0" marR="0" marT="0" marB="0" anchor="ctr">
                    <a:solidFill>
                      <a:schemeClr val="bg2"/>
                    </a:solidFill>
                  </a:tcPr>
                </a:tc>
                <a:tc>
                  <a:txBody>
                    <a:bodyPr/>
                    <a:lstStyle/>
                    <a:p>
                      <a:pPr marL="0" algn="ctr" defTabSz="914400" rtl="0" eaLnBrk="1" fontAlgn="b" latinLnBrk="0" hangingPunct="1"/>
                      <a:r>
                        <a:rPr lang="en-US" sz="1400" b="1" kern="1200" dirty="0">
                          <a:solidFill>
                            <a:schemeClr val="dk1"/>
                          </a:solidFill>
                          <a:latin typeface="+mn-lt"/>
                          <a:ea typeface="+mn-ea"/>
                          <a:cs typeface="+mn-cs"/>
                        </a:rPr>
                        <a:t>38 (51%)</a:t>
                      </a:r>
                    </a:p>
                  </a:txBody>
                  <a:tcPr marL="0" marR="0" marT="0" marB="0" anchor="ctr">
                    <a:solidFill>
                      <a:schemeClr val="bg2"/>
                    </a:solidFill>
                  </a:tcPr>
                </a:tc>
                <a:tc>
                  <a:txBody>
                    <a:bodyPr/>
                    <a:lstStyle/>
                    <a:p>
                      <a:pPr marL="0" algn="ctr" defTabSz="914400" rtl="0" eaLnBrk="1" fontAlgn="b" latinLnBrk="0" hangingPunct="1"/>
                      <a:r>
                        <a:rPr lang="en-US" sz="1400" b="1" kern="1200" dirty="0">
                          <a:solidFill>
                            <a:schemeClr val="dk1"/>
                          </a:solidFill>
                          <a:latin typeface="+mn-lt"/>
                          <a:ea typeface="+mn-ea"/>
                          <a:cs typeface="+mn-cs"/>
                        </a:rPr>
                        <a:t>10 (44%)</a:t>
                      </a:r>
                    </a:p>
                  </a:txBody>
                  <a:tcPr marL="0" marR="0" marT="0" marB="0" anchor="ctr">
                    <a:solidFill>
                      <a:schemeClr val="bg2"/>
                    </a:solidFill>
                  </a:tcPr>
                </a:tc>
                <a:tc>
                  <a:txBody>
                    <a:bodyPr/>
                    <a:lstStyle/>
                    <a:p>
                      <a:pPr marL="0" algn="ctr" defTabSz="914400" rtl="0" eaLnBrk="1" fontAlgn="b" latinLnBrk="0" hangingPunct="1"/>
                      <a:r>
                        <a:rPr lang="en-US" sz="1400" b="1" kern="1200" dirty="0">
                          <a:solidFill>
                            <a:schemeClr val="dk1"/>
                          </a:solidFill>
                          <a:latin typeface="+mn-lt"/>
                          <a:ea typeface="+mn-ea"/>
                          <a:cs typeface="+mn-cs"/>
                        </a:rPr>
                        <a:t>17 (74%)</a:t>
                      </a:r>
                    </a:p>
                  </a:txBody>
                  <a:tcPr marL="0" marR="0" marT="0" marB="0" anchor="ctr">
                    <a:solidFill>
                      <a:schemeClr val="bg2"/>
                    </a:solidFill>
                  </a:tcPr>
                </a:tc>
                <a:extLst>
                  <a:ext uri="{0D108BD9-81ED-4DB2-BD59-A6C34878D82A}">
                    <a16:rowId xmlns:a16="http://schemas.microsoft.com/office/drawing/2014/main" val="10005"/>
                  </a:ext>
                </a:extLst>
              </a:tr>
              <a:tr h="316134">
                <a:tc>
                  <a:txBody>
                    <a:bodyPr/>
                    <a:lstStyle/>
                    <a:p>
                      <a:r>
                        <a:rPr lang="en-US" sz="1400" b="1" dirty="0"/>
                        <a:t>Average</a:t>
                      </a:r>
                      <a:r>
                        <a:rPr lang="en-US" sz="1400" b="1" baseline="0" dirty="0"/>
                        <a:t> rating</a:t>
                      </a:r>
                      <a:endParaRPr lang="en-US" sz="1400" b="1" dirty="0"/>
                    </a:p>
                  </a:txBody>
                  <a:tcPr marL="68580" marR="68580" marT="34290" marB="3429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2.75</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2.9</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3.15</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2.92</a:t>
                      </a:r>
                    </a:p>
                  </a:txBody>
                  <a:tcPr marL="0" marR="0" marT="0" marB="0" anchor="ctr">
                    <a:solidFill>
                      <a:schemeClr val="bg2"/>
                    </a:solidFill>
                  </a:tcPr>
                </a:tc>
                <a:extLst>
                  <a:ext uri="{0D108BD9-81ED-4DB2-BD59-A6C34878D82A}">
                    <a16:rowId xmlns:a16="http://schemas.microsoft.com/office/drawing/2014/main" val="10006"/>
                  </a:ext>
                </a:extLst>
              </a:tr>
              <a:tr h="555371">
                <a:tc>
                  <a:txBody>
                    <a:bodyPr/>
                    <a:lstStyle/>
                    <a:p>
                      <a:r>
                        <a:rPr lang="en-US" sz="1400" b="1" dirty="0"/>
                        <a:t>In relation to overall average rating (2.89)</a:t>
                      </a:r>
                    </a:p>
                  </a:txBody>
                  <a:tcPr marL="68580" marR="68580" marT="34290" marB="3429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lower</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higher</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higher</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higher</a:t>
                      </a:r>
                    </a:p>
                  </a:txBody>
                  <a:tcPr marL="0" marR="0" marT="0" marB="0" anchor="ctr">
                    <a:solidFill>
                      <a:schemeClr val="bg2"/>
                    </a:solidFill>
                  </a:tcPr>
                </a:tc>
                <a:extLst>
                  <a:ext uri="{0D108BD9-81ED-4DB2-BD59-A6C34878D82A}">
                    <a16:rowId xmlns:a16="http://schemas.microsoft.com/office/drawing/2014/main" val="10007"/>
                  </a:ext>
                </a:extLst>
              </a:tr>
            </a:tbl>
          </a:graphicData>
        </a:graphic>
      </p:graphicFrame>
      <p:sp>
        <p:nvSpPr>
          <p:cNvPr id="12" name="Content Placeholder 2"/>
          <p:cNvSpPr txBox="1">
            <a:spLocks/>
          </p:cNvSpPr>
          <p:nvPr/>
        </p:nvSpPr>
        <p:spPr>
          <a:xfrm>
            <a:off x="6395529" y="5469523"/>
            <a:ext cx="1665885" cy="380999"/>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100" dirty="0"/>
              <a:t>Overall average rating: 2.89</a:t>
            </a:r>
          </a:p>
        </p:txBody>
      </p:sp>
      <p:graphicFrame>
        <p:nvGraphicFramePr>
          <p:cNvPr id="11" name="Chart 10"/>
          <p:cNvGraphicFramePr>
            <a:graphicFrameLocks/>
          </p:cNvGraphicFramePr>
          <p:nvPr>
            <p:extLst>
              <p:ext uri="{D42A27DB-BD31-4B8C-83A1-F6EECF244321}">
                <p14:modId xmlns:p14="http://schemas.microsoft.com/office/powerpoint/2010/main" val="4017309023"/>
              </p:ext>
            </p:extLst>
          </p:nvPr>
        </p:nvGraphicFramePr>
        <p:xfrm>
          <a:off x="5617744" y="2998838"/>
          <a:ext cx="3221456" cy="2234958"/>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txBox="1">
            <a:spLocks/>
          </p:cNvSpPr>
          <p:nvPr/>
        </p:nvSpPr>
        <p:spPr>
          <a:xfrm>
            <a:off x="6115153" y="5137487"/>
            <a:ext cx="503806" cy="144377"/>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000" dirty="0"/>
              <a:t>2013</a:t>
            </a:r>
            <a:endParaRPr lang="en-US" sz="788" dirty="0"/>
          </a:p>
        </p:txBody>
      </p:sp>
      <p:sp>
        <p:nvSpPr>
          <p:cNvPr id="13" name="Content Placeholder 2"/>
          <p:cNvSpPr txBox="1">
            <a:spLocks/>
          </p:cNvSpPr>
          <p:nvPr/>
        </p:nvSpPr>
        <p:spPr>
          <a:xfrm>
            <a:off x="6752857" y="5126206"/>
            <a:ext cx="503806" cy="144377"/>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000" dirty="0"/>
              <a:t>2014</a:t>
            </a:r>
          </a:p>
        </p:txBody>
      </p:sp>
      <p:sp>
        <p:nvSpPr>
          <p:cNvPr id="14" name="Content Placeholder 2"/>
          <p:cNvSpPr txBox="1">
            <a:spLocks/>
          </p:cNvSpPr>
          <p:nvPr/>
        </p:nvSpPr>
        <p:spPr>
          <a:xfrm>
            <a:off x="7422847" y="5126206"/>
            <a:ext cx="503806" cy="144377"/>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000" dirty="0"/>
              <a:t>2015</a:t>
            </a:r>
            <a:endParaRPr lang="en-US" sz="788" dirty="0"/>
          </a:p>
        </p:txBody>
      </p:sp>
      <p:sp>
        <p:nvSpPr>
          <p:cNvPr id="15" name="Content Placeholder 2"/>
          <p:cNvSpPr txBox="1">
            <a:spLocks/>
          </p:cNvSpPr>
          <p:nvPr/>
        </p:nvSpPr>
        <p:spPr>
          <a:xfrm>
            <a:off x="8115340" y="5126206"/>
            <a:ext cx="503806" cy="144377"/>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000" dirty="0"/>
              <a:t>2016</a:t>
            </a:r>
          </a:p>
        </p:txBody>
      </p:sp>
      <p:sp>
        <p:nvSpPr>
          <p:cNvPr id="19" name="Title 1"/>
          <p:cNvSpPr txBox="1">
            <a:spLocks/>
          </p:cNvSpPr>
          <p:nvPr/>
        </p:nvSpPr>
        <p:spPr>
          <a:xfrm>
            <a:off x="585827" y="1484963"/>
            <a:ext cx="7543800" cy="720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2800" b="1" kern="1200" dirty="0">
                <a:solidFill>
                  <a:srgbClr val="003399"/>
                </a:solidFill>
                <a:latin typeface="Segoe UI" panose="020B0502040204020203" pitchFamily="34" charset="0"/>
                <a:ea typeface="+mn-ea"/>
                <a:cs typeface="Segoe UI" panose="020B0502040204020203" pitchFamily="34" charset="0"/>
              </a:defRPr>
            </a:lvl1pPr>
          </a:lstStyle>
          <a:p>
            <a:pPr fontAlgn="auto">
              <a:spcAft>
                <a:spcPts val="0"/>
              </a:spcAft>
            </a:pPr>
            <a:r>
              <a:rPr lang="en-US" sz="2000" b="0" dirty="0">
                <a:solidFill>
                  <a:schemeClr val="tx1"/>
                </a:solidFill>
                <a:latin typeface="+mn-lt"/>
              </a:rPr>
              <a:t>On average, 31% of candidates passed the CD/DRR/DCD Assessment </a:t>
            </a:r>
            <a:r>
              <a:rPr lang="en-US" sz="2000" b="0" dirty="0" err="1">
                <a:solidFill>
                  <a:schemeClr val="tx1"/>
                </a:solidFill>
                <a:latin typeface="+mn-lt"/>
              </a:rPr>
              <a:t>Centres</a:t>
            </a:r>
            <a:r>
              <a:rPr lang="en-US" sz="2000" b="0" dirty="0">
                <a:solidFill>
                  <a:schemeClr val="tx1"/>
                </a:solidFill>
                <a:latin typeface="+mn-lt"/>
              </a:rPr>
              <a:t>. </a:t>
            </a:r>
          </a:p>
        </p:txBody>
      </p:sp>
    </p:spTree>
    <p:extLst>
      <p:ext uri="{BB962C8B-B14F-4D97-AF65-F5344CB8AC3E}">
        <p14:creationId xmlns:p14="http://schemas.microsoft.com/office/powerpoint/2010/main" val="1278734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16" y="1565982"/>
            <a:ext cx="7032364" cy="720090"/>
          </a:xfrm>
        </p:spPr>
        <p:txBody>
          <a:bodyPr>
            <a:noAutofit/>
          </a:bodyPr>
          <a:lstStyle/>
          <a:p>
            <a:r>
              <a:rPr lang="en-US" sz="2000" b="0" dirty="0">
                <a:solidFill>
                  <a:schemeClr val="tx1"/>
                </a:solidFill>
                <a:latin typeface="+mn-lt"/>
              </a:rPr>
              <a:t>The annual differences in Performance Appraisals are minimal.</a:t>
            </a:r>
          </a:p>
        </p:txBody>
      </p:sp>
      <p:graphicFrame>
        <p:nvGraphicFramePr>
          <p:cNvPr id="4" name="Table 3"/>
          <p:cNvGraphicFramePr>
            <a:graphicFrameLocks noGrp="1"/>
          </p:cNvGraphicFramePr>
          <p:nvPr>
            <p:extLst>
              <p:ext uri="{D42A27DB-BD31-4B8C-83A1-F6EECF244321}">
                <p14:modId xmlns:p14="http://schemas.microsoft.com/office/powerpoint/2010/main" val="2117185223"/>
              </p:ext>
            </p:extLst>
          </p:nvPr>
        </p:nvGraphicFramePr>
        <p:xfrm>
          <a:off x="569839" y="2385887"/>
          <a:ext cx="4878035" cy="3839742"/>
        </p:xfrm>
        <a:graphic>
          <a:graphicData uri="http://schemas.openxmlformats.org/drawingml/2006/table">
            <a:tbl>
              <a:tblPr firstRow="1" bandRow="1">
                <a:tableStyleId>{5C22544A-7EE6-4342-B048-85BDC9FD1C3A}</a:tableStyleId>
              </a:tblPr>
              <a:tblGrid>
                <a:gridCol w="1792361">
                  <a:extLst>
                    <a:ext uri="{9D8B030D-6E8A-4147-A177-3AD203B41FA5}">
                      <a16:colId xmlns:a16="http://schemas.microsoft.com/office/drawing/2014/main" val="20000"/>
                    </a:ext>
                  </a:extLst>
                </a:gridCol>
                <a:gridCol w="990601">
                  <a:extLst>
                    <a:ext uri="{9D8B030D-6E8A-4147-A177-3AD203B41FA5}">
                      <a16:colId xmlns:a16="http://schemas.microsoft.com/office/drawing/2014/main" val="20001"/>
                    </a:ext>
                  </a:extLst>
                </a:gridCol>
                <a:gridCol w="753358">
                  <a:extLst>
                    <a:ext uri="{9D8B030D-6E8A-4147-A177-3AD203B41FA5}">
                      <a16:colId xmlns:a16="http://schemas.microsoft.com/office/drawing/2014/main" val="20002"/>
                    </a:ext>
                  </a:extLst>
                </a:gridCol>
                <a:gridCol w="728063">
                  <a:extLst>
                    <a:ext uri="{9D8B030D-6E8A-4147-A177-3AD203B41FA5}">
                      <a16:colId xmlns:a16="http://schemas.microsoft.com/office/drawing/2014/main" val="20003"/>
                    </a:ext>
                  </a:extLst>
                </a:gridCol>
                <a:gridCol w="613652">
                  <a:extLst>
                    <a:ext uri="{9D8B030D-6E8A-4147-A177-3AD203B41FA5}">
                      <a16:colId xmlns:a16="http://schemas.microsoft.com/office/drawing/2014/main" val="20004"/>
                    </a:ext>
                  </a:extLst>
                </a:gridCol>
              </a:tblGrid>
              <a:tr h="285627">
                <a:tc>
                  <a:txBody>
                    <a:bodyPr/>
                    <a:lstStyle/>
                    <a:p>
                      <a:endParaRPr lang="en-US" sz="1400" dirty="0"/>
                    </a:p>
                  </a:txBody>
                  <a:tcPr marL="68580" marR="68580" marT="34290" marB="34290" anchor="ctr">
                    <a:solidFill>
                      <a:schemeClr val="bg2">
                        <a:lumMod val="90000"/>
                      </a:schemeClr>
                    </a:solidFill>
                  </a:tcPr>
                </a:tc>
                <a:tc>
                  <a:txBody>
                    <a:bodyPr/>
                    <a:lstStyle/>
                    <a:p>
                      <a:pPr algn="ctr"/>
                      <a:r>
                        <a:rPr lang="en-US" sz="1400" dirty="0"/>
                        <a:t>2013</a:t>
                      </a:r>
                    </a:p>
                  </a:txBody>
                  <a:tcPr marL="68580" marR="68580" marT="34290" marB="34290" anchor="ctr">
                    <a:solidFill>
                      <a:schemeClr val="bg2">
                        <a:lumMod val="90000"/>
                      </a:schemeClr>
                    </a:solidFill>
                  </a:tcPr>
                </a:tc>
                <a:tc>
                  <a:txBody>
                    <a:bodyPr/>
                    <a:lstStyle/>
                    <a:p>
                      <a:pPr algn="ctr"/>
                      <a:r>
                        <a:rPr lang="en-US" sz="1400" dirty="0"/>
                        <a:t>2014</a:t>
                      </a:r>
                    </a:p>
                  </a:txBody>
                  <a:tcPr marL="68580" marR="68580" marT="34290" marB="34290" anchor="ctr">
                    <a:solidFill>
                      <a:schemeClr val="bg2">
                        <a:lumMod val="90000"/>
                      </a:schemeClr>
                    </a:solidFill>
                  </a:tcPr>
                </a:tc>
                <a:tc>
                  <a:txBody>
                    <a:bodyPr/>
                    <a:lstStyle/>
                    <a:p>
                      <a:pPr algn="ctr"/>
                      <a:r>
                        <a:rPr lang="en-US" sz="1400" dirty="0"/>
                        <a:t>2015</a:t>
                      </a:r>
                    </a:p>
                  </a:txBody>
                  <a:tcPr marL="68580" marR="68580" marT="34290" marB="34290" anchor="ctr">
                    <a:solidFill>
                      <a:schemeClr val="bg2">
                        <a:lumMod val="90000"/>
                      </a:schemeClr>
                    </a:solidFill>
                  </a:tcPr>
                </a:tc>
                <a:tc>
                  <a:txBody>
                    <a:bodyPr/>
                    <a:lstStyle/>
                    <a:p>
                      <a:pPr algn="ctr"/>
                      <a:r>
                        <a:rPr lang="en-US" sz="1400" dirty="0"/>
                        <a:t>2016</a:t>
                      </a:r>
                    </a:p>
                  </a:txBody>
                  <a:tcPr marL="68580" marR="68580" marT="34290" marB="34290" anchor="ctr">
                    <a:solidFill>
                      <a:schemeClr val="bg2">
                        <a:lumMod val="90000"/>
                      </a:schemeClr>
                    </a:solidFill>
                  </a:tcPr>
                </a:tc>
                <a:extLst>
                  <a:ext uri="{0D108BD9-81ED-4DB2-BD59-A6C34878D82A}">
                    <a16:rowId xmlns:a16="http://schemas.microsoft.com/office/drawing/2014/main" val="10000"/>
                  </a:ext>
                </a:extLst>
              </a:tr>
              <a:tr h="285627">
                <a:tc>
                  <a:txBody>
                    <a:bodyPr/>
                    <a:lstStyle/>
                    <a:p>
                      <a:r>
                        <a:rPr lang="en-US" sz="1400" b="1" dirty="0"/>
                        <a:t>Candidates per year</a:t>
                      </a:r>
                    </a:p>
                  </a:txBody>
                  <a:tcPr marL="68580" marR="68580" marT="34290" marB="34290" anchor="ctr">
                    <a:solidFill>
                      <a:schemeClr val="bg2"/>
                    </a:solidFill>
                  </a:tcPr>
                </a:tc>
                <a:tc>
                  <a:txBody>
                    <a:bodyPr/>
                    <a:lstStyle/>
                    <a:p>
                      <a:pPr algn="ctr"/>
                      <a:r>
                        <a:rPr lang="en-US" sz="1400" dirty="0"/>
                        <a:t>50</a:t>
                      </a:r>
                    </a:p>
                  </a:txBody>
                  <a:tcPr marL="68580" marR="68580" marT="34290" marB="34290" anchor="ctr">
                    <a:solidFill>
                      <a:schemeClr val="bg2"/>
                    </a:solidFill>
                  </a:tcPr>
                </a:tc>
                <a:tc>
                  <a:txBody>
                    <a:bodyPr/>
                    <a:lstStyle/>
                    <a:p>
                      <a:pPr algn="ctr"/>
                      <a:r>
                        <a:rPr lang="en-US" sz="1400" dirty="0"/>
                        <a:t>70</a:t>
                      </a:r>
                    </a:p>
                  </a:txBody>
                  <a:tcPr marL="68580" marR="68580" marT="34290" marB="34290" anchor="ctr">
                    <a:solidFill>
                      <a:schemeClr val="bg2"/>
                    </a:solidFill>
                  </a:tcPr>
                </a:tc>
                <a:tc>
                  <a:txBody>
                    <a:bodyPr/>
                    <a:lstStyle/>
                    <a:p>
                      <a:pPr algn="ctr"/>
                      <a:r>
                        <a:rPr lang="en-US" sz="1400" dirty="0"/>
                        <a:t>23</a:t>
                      </a:r>
                    </a:p>
                  </a:txBody>
                  <a:tcPr marL="68580" marR="68580" marT="34290" marB="34290" anchor="ctr">
                    <a:solidFill>
                      <a:schemeClr val="bg2"/>
                    </a:solidFill>
                  </a:tcPr>
                </a:tc>
                <a:tc>
                  <a:txBody>
                    <a:bodyPr/>
                    <a:lstStyle/>
                    <a:p>
                      <a:pPr algn="ctr"/>
                      <a:r>
                        <a:rPr lang="en-US" sz="1400" dirty="0"/>
                        <a:t>23</a:t>
                      </a:r>
                    </a:p>
                  </a:txBody>
                  <a:tcPr marL="68580" marR="68580" marT="34290" marB="34290" anchor="ctr">
                    <a:solidFill>
                      <a:schemeClr val="bg2"/>
                    </a:solidFill>
                  </a:tcPr>
                </a:tc>
                <a:extLst>
                  <a:ext uri="{0D108BD9-81ED-4DB2-BD59-A6C34878D82A}">
                    <a16:rowId xmlns:a16="http://schemas.microsoft.com/office/drawing/2014/main" val="10001"/>
                  </a:ext>
                </a:extLst>
              </a:tr>
              <a:tr h="476045">
                <a:tc>
                  <a:txBody>
                    <a:bodyPr/>
                    <a:lstStyle/>
                    <a:p>
                      <a:r>
                        <a:rPr lang="en-US" sz="1400" b="1" dirty="0"/>
                        <a:t>%</a:t>
                      </a:r>
                      <a:r>
                        <a:rPr lang="en-US" sz="1400" b="1" baseline="0" dirty="0"/>
                        <a:t> of entire Candidate pool (172)</a:t>
                      </a:r>
                      <a:endParaRPr lang="en-US" sz="1400" b="1" dirty="0"/>
                    </a:p>
                  </a:txBody>
                  <a:tcPr marL="68580" marR="68580" marT="34290" marB="3429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30 %</a:t>
                      </a:r>
                    </a:p>
                  </a:txBody>
                  <a:tcPr marL="0" marR="0" marT="0" marB="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41 %</a:t>
                      </a:r>
                    </a:p>
                  </a:txBody>
                  <a:tcPr marL="0" marR="0" marT="0" marB="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14.5 %</a:t>
                      </a:r>
                    </a:p>
                  </a:txBody>
                  <a:tcPr marL="0" marR="0" marT="0" marB="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14.5 %</a:t>
                      </a:r>
                    </a:p>
                  </a:txBody>
                  <a:tcPr marL="0" marR="0" marT="0" marB="0" anchor="ctr">
                    <a:solidFill>
                      <a:schemeClr val="bg2"/>
                    </a:solidFill>
                  </a:tcPr>
                </a:tc>
                <a:extLst>
                  <a:ext uri="{0D108BD9-81ED-4DB2-BD59-A6C34878D82A}">
                    <a16:rowId xmlns:a16="http://schemas.microsoft.com/office/drawing/2014/main" val="10002"/>
                  </a:ext>
                </a:extLst>
              </a:tr>
              <a:tr h="285627">
                <a:tc>
                  <a:txBody>
                    <a:bodyPr/>
                    <a:lstStyle/>
                    <a:p>
                      <a:r>
                        <a:rPr lang="en-US" sz="1400" b="1" i="1" dirty="0"/>
                        <a:t>5*</a:t>
                      </a:r>
                    </a:p>
                  </a:txBody>
                  <a:tcPr marL="68580" marR="68580" marT="34290" marB="3429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6 (12%)</a:t>
                      </a:r>
                    </a:p>
                  </a:txBody>
                  <a:tcPr marL="0" marR="0" marT="0" marB="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9 (13%)</a:t>
                      </a:r>
                    </a:p>
                  </a:txBody>
                  <a:tcPr marL="0" marR="0" marT="0" marB="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3 (13%)</a:t>
                      </a:r>
                    </a:p>
                  </a:txBody>
                  <a:tcPr marL="0" marR="0" marT="0" marB="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4 (17%)</a:t>
                      </a:r>
                    </a:p>
                  </a:txBody>
                  <a:tcPr marL="0" marR="0" marT="0" marB="0" anchor="ctr">
                    <a:solidFill>
                      <a:schemeClr val="bg2"/>
                    </a:solidFill>
                  </a:tcPr>
                </a:tc>
                <a:extLst>
                  <a:ext uri="{0D108BD9-81ED-4DB2-BD59-A6C34878D82A}">
                    <a16:rowId xmlns:a16="http://schemas.microsoft.com/office/drawing/2014/main" val="10003"/>
                  </a:ext>
                </a:extLst>
              </a:tr>
              <a:tr h="285627">
                <a:tc>
                  <a:txBody>
                    <a:bodyPr/>
                    <a:lstStyle/>
                    <a:p>
                      <a:r>
                        <a:rPr lang="en-US" sz="1400" b="1" i="1" dirty="0"/>
                        <a:t>4</a:t>
                      </a:r>
                    </a:p>
                  </a:txBody>
                  <a:tcPr marL="68580" marR="68580" marT="34290" marB="3429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36 (72%)</a:t>
                      </a:r>
                    </a:p>
                  </a:txBody>
                  <a:tcPr marL="0" marR="0" marT="0" marB="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56 (80%)</a:t>
                      </a:r>
                    </a:p>
                  </a:txBody>
                  <a:tcPr marL="0" marR="0" marT="0" marB="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17 (74%)</a:t>
                      </a:r>
                    </a:p>
                  </a:txBody>
                  <a:tcPr marL="0" marR="0" marT="0" marB="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18 (78%)</a:t>
                      </a:r>
                    </a:p>
                  </a:txBody>
                  <a:tcPr marL="0" marR="0" marT="0" marB="0" anchor="ctr">
                    <a:solidFill>
                      <a:schemeClr val="bg2"/>
                    </a:solidFill>
                  </a:tcPr>
                </a:tc>
                <a:extLst>
                  <a:ext uri="{0D108BD9-81ED-4DB2-BD59-A6C34878D82A}">
                    <a16:rowId xmlns:a16="http://schemas.microsoft.com/office/drawing/2014/main" val="10004"/>
                  </a:ext>
                </a:extLst>
              </a:tr>
              <a:tr h="285627">
                <a:tc>
                  <a:txBody>
                    <a:bodyPr/>
                    <a:lstStyle/>
                    <a:p>
                      <a:r>
                        <a:rPr lang="en-US" sz="1400" b="1" i="1" dirty="0"/>
                        <a:t>3</a:t>
                      </a:r>
                    </a:p>
                  </a:txBody>
                  <a:tcPr marL="68580" marR="68580" marT="34290" marB="3429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7 (14%)</a:t>
                      </a:r>
                    </a:p>
                  </a:txBody>
                  <a:tcPr marL="0" marR="0" marT="0" marB="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5 (7%)</a:t>
                      </a:r>
                    </a:p>
                  </a:txBody>
                  <a:tcPr marL="0" marR="0" marT="0" marB="0" anchor="ctr">
                    <a:solidFill>
                      <a:schemeClr val="bg2"/>
                    </a:solidFill>
                  </a:tcPr>
                </a:tc>
                <a:tc>
                  <a:txBody>
                    <a:bodyPr/>
                    <a:lstStyle/>
                    <a:p>
                      <a:pPr marL="0" algn="ctr" defTabSz="914400" rtl="0" eaLnBrk="1" fontAlgn="b" latinLnBrk="0" hangingPunct="1"/>
                      <a:r>
                        <a:rPr lang="en-US" sz="1400" kern="1200" dirty="0">
                          <a:solidFill>
                            <a:schemeClr val="dk1"/>
                          </a:solidFill>
                          <a:latin typeface="+mn-lt"/>
                          <a:ea typeface="+mn-ea"/>
                          <a:cs typeface="+mn-cs"/>
                        </a:rPr>
                        <a:t>3 (13%)</a:t>
                      </a:r>
                    </a:p>
                  </a:txBody>
                  <a:tcPr marL="0" marR="0" marT="0" marB="0" anchor="ctr">
                    <a:solidFill>
                      <a:schemeClr val="bg2"/>
                    </a:solidFill>
                  </a:tcPr>
                </a:tc>
                <a:tc>
                  <a:txBody>
                    <a:bodyPr/>
                    <a:lstStyle/>
                    <a:p>
                      <a:pPr marL="0" algn="ctr" defTabSz="914400" rtl="0" eaLnBrk="1" fontAlgn="b" latinLnBrk="0" hangingPunct="1"/>
                      <a:r>
                        <a:rPr lang="en-US" sz="1400" kern="1200">
                          <a:solidFill>
                            <a:schemeClr val="dk1"/>
                          </a:solidFill>
                          <a:latin typeface="+mn-lt"/>
                          <a:ea typeface="+mn-ea"/>
                          <a:cs typeface="+mn-cs"/>
                        </a:rPr>
                        <a:t>1 (5%)</a:t>
                      </a:r>
                      <a:endParaRPr lang="en-US" sz="1400" kern="1200" dirty="0">
                        <a:solidFill>
                          <a:schemeClr val="dk1"/>
                        </a:solidFill>
                        <a:latin typeface="+mn-lt"/>
                        <a:ea typeface="+mn-ea"/>
                        <a:cs typeface="+mn-cs"/>
                      </a:endParaRPr>
                    </a:p>
                  </a:txBody>
                  <a:tcPr marL="0" marR="0" marT="0" marB="0" anchor="ctr">
                    <a:solidFill>
                      <a:schemeClr val="bg2"/>
                    </a:solidFill>
                  </a:tcPr>
                </a:tc>
                <a:extLst>
                  <a:ext uri="{0D108BD9-81ED-4DB2-BD59-A6C34878D82A}">
                    <a16:rowId xmlns:a16="http://schemas.microsoft.com/office/drawing/2014/main" val="10005"/>
                  </a:ext>
                </a:extLst>
              </a:tr>
              <a:tr h="285627">
                <a:tc>
                  <a:txBody>
                    <a:bodyPr/>
                    <a:lstStyle/>
                    <a:p>
                      <a:r>
                        <a:rPr lang="en-US" sz="1400" b="1" i="1" dirty="0"/>
                        <a:t>2</a:t>
                      </a:r>
                    </a:p>
                  </a:txBody>
                  <a:tcPr marL="68580" marR="68580" marT="34290" marB="3429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a:t>
                      </a:r>
                    </a:p>
                  </a:txBody>
                  <a:tcPr marL="0" marR="0" marT="0" marB="0" anchor="ctr">
                    <a:solidFill>
                      <a:schemeClr val="bg2"/>
                    </a:solidFill>
                  </a:tcPr>
                </a:tc>
                <a:extLst>
                  <a:ext uri="{0D108BD9-81ED-4DB2-BD59-A6C34878D82A}">
                    <a16:rowId xmlns:a16="http://schemas.microsoft.com/office/drawing/2014/main" val="10006"/>
                  </a:ext>
                </a:extLst>
              </a:tr>
              <a:tr h="285627">
                <a:tc>
                  <a:txBody>
                    <a:bodyPr/>
                    <a:lstStyle/>
                    <a:p>
                      <a:r>
                        <a:rPr lang="en-US" sz="1400" b="1" i="1" dirty="0"/>
                        <a:t>1</a:t>
                      </a:r>
                    </a:p>
                  </a:txBody>
                  <a:tcPr marL="68580" marR="68580" marT="34290" marB="3429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a:t>
                      </a:r>
                    </a:p>
                  </a:txBody>
                  <a:tcPr marL="0" marR="0" marT="0" marB="0" anchor="ctr">
                    <a:solidFill>
                      <a:schemeClr val="bg2"/>
                    </a:solidFill>
                  </a:tcPr>
                </a:tc>
                <a:extLst>
                  <a:ext uri="{0D108BD9-81ED-4DB2-BD59-A6C34878D82A}">
                    <a16:rowId xmlns:a16="http://schemas.microsoft.com/office/drawing/2014/main" val="10007"/>
                  </a:ext>
                </a:extLst>
              </a:tr>
              <a:tr h="285627">
                <a:tc>
                  <a:txBody>
                    <a:bodyPr/>
                    <a:lstStyle/>
                    <a:p>
                      <a:r>
                        <a:rPr lang="en-US" sz="1400" b="1" dirty="0"/>
                        <a:t>AV</a:t>
                      </a:r>
                    </a:p>
                  </a:txBody>
                  <a:tcPr marL="68580" marR="68580" marT="34290" marB="3429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3.8</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4</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4</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3.9</a:t>
                      </a:r>
                    </a:p>
                  </a:txBody>
                  <a:tcPr marL="0" marR="0" marT="0" marB="0" anchor="ctr">
                    <a:solidFill>
                      <a:schemeClr val="bg2"/>
                    </a:solidFill>
                  </a:tcPr>
                </a:tc>
                <a:extLst>
                  <a:ext uri="{0D108BD9-81ED-4DB2-BD59-A6C34878D82A}">
                    <a16:rowId xmlns:a16="http://schemas.microsoft.com/office/drawing/2014/main" val="10008"/>
                  </a:ext>
                </a:extLst>
              </a:tr>
              <a:tr h="476045">
                <a:tc>
                  <a:txBody>
                    <a:bodyPr/>
                    <a:lstStyle/>
                    <a:p>
                      <a:r>
                        <a:rPr lang="en-US" sz="1400" b="1" dirty="0"/>
                        <a:t>In relation to AV Overall (3.9)</a:t>
                      </a:r>
                    </a:p>
                  </a:txBody>
                  <a:tcPr marL="68580" marR="68580" marT="34290" marB="3429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lower</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Higher</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Higher</a:t>
                      </a:r>
                    </a:p>
                  </a:txBody>
                  <a:tcPr marL="0" marR="0" marT="0"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equal</a:t>
                      </a:r>
                    </a:p>
                  </a:txBody>
                  <a:tcPr marL="0" marR="0" marT="0" marB="0" anchor="ctr">
                    <a:solidFill>
                      <a:schemeClr val="bg2"/>
                    </a:solidFill>
                  </a:tcPr>
                </a:tc>
                <a:extLst>
                  <a:ext uri="{0D108BD9-81ED-4DB2-BD59-A6C34878D82A}">
                    <a16:rowId xmlns:a16="http://schemas.microsoft.com/office/drawing/2014/main" val="10009"/>
                  </a:ext>
                </a:extLst>
              </a:tr>
            </a:tbl>
          </a:graphicData>
        </a:graphic>
      </p:graphicFrame>
      <p:sp>
        <p:nvSpPr>
          <p:cNvPr id="16" name="Content Placeholder 2"/>
          <p:cNvSpPr txBox="1">
            <a:spLocks/>
          </p:cNvSpPr>
          <p:nvPr/>
        </p:nvSpPr>
        <p:spPr>
          <a:xfrm>
            <a:off x="611669" y="6336977"/>
            <a:ext cx="3474352" cy="179276"/>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000" dirty="0">
                <a:latin typeface="+mj-lt"/>
              </a:rPr>
              <a:t>* Each rank includes the range from .5 to .4</a:t>
            </a:r>
          </a:p>
        </p:txBody>
      </p:sp>
      <p:grpSp>
        <p:nvGrpSpPr>
          <p:cNvPr id="3" name="Group 2"/>
          <p:cNvGrpSpPr/>
          <p:nvPr/>
        </p:nvGrpSpPr>
        <p:grpSpPr>
          <a:xfrm>
            <a:off x="5730606" y="2965184"/>
            <a:ext cx="3108594" cy="3377395"/>
            <a:chOff x="7640808" y="2683578"/>
            <a:chExt cx="3517900" cy="2663364"/>
          </a:xfrm>
        </p:grpSpPr>
        <p:sp>
          <p:nvSpPr>
            <p:cNvPr id="12" name="Content Placeholder 2"/>
            <p:cNvSpPr txBox="1">
              <a:spLocks/>
            </p:cNvSpPr>
            <p:nvPr/>
          </p:nvSpPr>
          <p:spPr>
            <a:xfrm>
              <a:off x="8806271" y="5037672"/>
              <a:ext cx="1376679" cy="309270"/>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200" dirty="0"/>
                <a:t>Overall average rating: 3.9</a:t>
              </a:r>
            </a:p>
          </p:txBody>
        </p:sp>
        <p:grpSp>
          <p:nvGrpSpPr>
            <p:cNvPr id="5" name="Group 4"/>
            <p:cNvGrpSpPr/>
            <p:nvPr/>
          </p:nvGrpSpPr>
          <p:grpSpPr>
            <a:xfrm>
              <a:off x="8027952" y="4737566"/>
              <a:ext cx="2791072" cy="192504"/>
              <a:chOff x="8027952" y="4574411"/>
              <a:chExt cx="2791072" cy="192504"/>
            </a:xfrm>
          </p:grpSpPr>
          <p:sp>
            <p:nvSpPr>
              <p:cNvPr id="18" name="Content Placeholder 2"/>
              <p:cNvSpPr txBox="1">
                <a:spLocks/>
              </p:cNvSpPr>
              <p:nvPr/>
            </p:nvSpPr>
            <p:spPr>
              <a:xfrm>
                <a:off x="8027952" y="4574412"/>
                <a:ext cx="671741" cy="192503"/>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400" dirty="0"/>
                  <a:t>2013</a:t>
                </a:r>
              </a:p>
            </p:txBody>
          </p:sp>
          <p:sp>
            <p:nvSpPr>
              <p:cNvPr id="19" name="Content Placeholder 2"/>
              <p:cNvSpPr txBox="1">
                <a:spLocks/>
              </p:cNvSpPr>
              <p:nvPr/>
            </p:nvSpPr>
            <p:spPr>
              <a:xfrm>
                <a:off x="8711419" y="4574412"/>
                <a:ext cx="671741" cy="192503"/>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400" dirty="0"/>
                  <a:t>2014</a:t>
                </a:r>
              </a:p>
            </p:txBody>
          </p:sp>
          <p:sp>
            <p:nvSpPr>
              <p:cNvPr id="20" name="Content Placeholder 2"/>
              <p:cNvSpPr txBox="1">
                <a:spLocks/>
              </p:cNvSpPr>
              <p:nvPr/>
            </p:nvSpPr>
            <p:spPr>
              <a:xfrm>
                <a:off x="9464529" y="4574411"/>
                <a:ext cx="671741" cy="192503"/>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400" dirty="0"/>
                  <a:t>2015</a:t>
                </a:r>
              </a:p>
            </p:txBody>
          </p:sp>
          <p:sp>
            <p:nvSpPr>
              <p:cNvPr id="21" name="Content Placeholder 2"/>
              <p:cNvSpPr txBox="1">
                <a:spLocks/>
              </p:cNvSpPr>
              <p:nvPr/>
            </p:nvSpPr>
            <p:spPr>
              <a:xfrm>
                <a:off x="10147283" y="4574411"/>
                <a:ext cx="671741" cy="192503"/>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400" dirty="0"/>
                  <a:t>2016</a:t>
                </a:r>
              </a:p>
            </p:txBody>
          </p:sp>
        </p:grpSp>
        <p:graphicFrame>
          <p:nvGraphicFramePr>
            <p:cNvPr id="22" name="Chart 21"/>
            <p:cNvGraphicFramePr>
              <a:graphicFrameLocks/>
            </p:cNvGraphicFramePr>
            <p:nvPr>
              <p:extLst>
                <p:ext uri="{D42A27DB-BD31-4B8C-83A1-F6EECF244321}">
                  <p14:modId xmlns:p14="http://schemas.microsoft.com/office/powerpoint/2010/main" val="2156809131"/>
                </p:ext>
              </p:extLst>
            </p:nvPr>
          </p:nvGraphicFramePr>
          <p:xfrm>
            <a:off x="7640808" y="2683578"/>
            <a:ext cx="3517900" cy="2227826"/>
          </p:xfrm>
          <a:graphic>
            <a:graphicData uri="http://schemas.openxmlformats.org/drawingml/2006/chart">
              <c:chart xmlns:c="http://schemas.openxmlformats.org/drawingml/2006/chart" xmlns:r="http://schemas.openxmlformats.org/officeDocument/2006/relationships" r:id="rId3"/>
            </a:graphicData>
          </a:graphic>
        </p:graphicFrame>
      </p:grpSp>
      <p:sp>
        <p:nvSpPr>
          <p:cNvPr id="23" name="Content Placeholder 2"/>
          <p:cNvSpPr txBox="1">
            <a:spLocks/>
          </p:cNvSpPr>
          <p:nvPr/>
        </p:nvSpPr>
        <p:spPr>
          <a:xfrm>
            <a:off x="6235281" y="2286072"/>
            <a:ext cx="1813128" cy="518993"/>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400" b="1" dirty="0"/>
              <a:t>Performance rating averages per year</a:t>
            </a:r>
          </a:p>
        </p:txBody>
      </p:sp>
      <p:sp>
        <p:nvSpPr>
          <p:cNvPr id="25" name="Title 1"/>
          <p:cNvSpPr txBox="1">
            <a:spLocks/>
          </p:cNvSpPr>
          <p:nvPr/>
        </p:nvSpPr>
        <p:spPr>
          <a:xfrm>
            <a:off x="569839" y="472649"/>
            <a:ext cx="7032364" cy="720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2800" b="1" kern="1200" dirty="0">
                <a:solidFill>
                  <a:srgbClr val="003399"/>
                </a:solidFill>
                <a:latin typeface="Segoe UI" panose="020B0502040204020203" pitchFamily="34" charset="0"/>
                <a:ea typeface="+mn-ea"/>
                <a:cs typeface="Segoe UI" panose="020B0502040204020203" pitchFamily="34" charset="0"/>
              </a:defRPr>
            </a:lvl1pPr>
          </a:lstStyle>
          <a:p>
            <a:pPr fontAlgn="auto">
              <a:spcAft>
                <a:spcPts val="0"/>
              </a:spcAft>
            </a:pPr>
            <a:r>
              <a:rPr lang="en-US" sz="2100" dirty="0">
                <a:latin typeface="+mn-lt"/>
              </a:rPr>
              <a:t>Performance Appraisals (2013-2016)</a:t>
            </a:r>
          </a:p>
        </p:txBody>
      </p:sp>
    </p:spTree>
    <p:extLst>
      <p:ext uri="{BB962C8B-B14F-4D97-AF65-F5344CB8AC3E}">
        <p14:creationId xmlns:p14="http://schemas.microsoft.com/office/powerpoint/2010/main" val="1651839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504" y="543150"/>
            <a:ext cx="7337704" cy="617220"/>
          </a:xfrm>
        </p:spPr>
        <p:txBody>
          <a:bodyPr>
            <a:normAutofit/>
          </a:bodyPr>
          <a:lstStyle/>
          <a:p>
            <a:r>
              <a:rPr lang="en-US" sz="2400" dirty="0">
                <a:latin typeface="+mn-lt"/>
              </a:rPr>
              <a:t>Assessment &amp; Performance Trends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709980"/>
              </p:ext>
            </p:extLst>
          </p:nvPr>
        </p:nvGraphicFramePr>
        <p:xfrm>
          <a:off x="552504" y="4024441"/>
          <a:ext cx="3867095" cy="1905000"/>
        </p:xfrm>
        <a:graphic>
          <a:graphicData uri="http://schemas.openxmlformats.org/drawingml/2006/table">
            <a:tbl>
              <a:tblPr firstRow="1" bandRow="1">
                <a:tableStyleId>{5C22544A-7EE6-4342-B048-85BDC9FD1C3A}</a:tableStyleId>
              </a:tblPr>
              <a:tblGrid>
                <a:gridCol w="879759">
                  <a:extLst>
                    <a:ext uri="{9D8B030D-6E8A-4147-A177-3AD203B41FA5}">
                      <a16:colId xmlns:a16="http://schemas.microsoft.com/office/drawing/2014/main" val="20000"/>
                    </a:ext>
                  </a:extLst>
                </a:gridCol>
                <a:gridCol w="1683526">
                  <a:extLst>
                    <a:ext uri="{9D8B030D-6E8A-4147-A177-3AD203B41FA5}">
                      <a16:colId xmlns:a16="http://schemas.microsoft.com/office/drawing/2014/main" val="20001"/>
                    </a:ext>
                  </a:extLst>
                </a:gridCol>
                <a:gridCol w="651905">
                  <a:extLst>
                    <a:ext uri="{9D8B030D-6E8A-4147-A177-3AD203B41FA5}">
                      <a16:colId xmlns:a16="http://schemas.microsoft.com/office/drawing/2014/main" val="20002"/>
                    </a:ext>
                  </a:extLst>
                </a:gridCol>
                <a:gridCol w="651905">
                  <a:extLst>
                    <a:ext uri="{9D8B030D-6E8A-4147-A177-3AD203B41FA5}">
                      <a16:colId xmlns:a16="http://schemas.microsoft.com/office/drawing/2014/main" val="20003"/>
                    </a:ext>
                  </a:extLst>
                </a:gridCol>
              </a:tblGrid>
              <a:tr h="251460">
                <a:tc>
                  <a:txBody>
                    <a:bodyPr/>
                    <a:lstStyle/>
                    <a:p>
                      <a:pPr algn="ctr"/>
                      <a:r>
                        <a:rPr lang="en-US" sz="1400" dirty="0">
                          <a:solidFill>
                            <a:schemeClr val="tx1"/>
                          </a:solidFill>
                        </a:rPr>
                        <a:t>Ranking</a:t>
                      </a:r>
                    </a:p>
                  </a:txBody>
                  <a:tcPr marL="68580" marR="68580" marT="34290" marB="34290">
                    <a:solidFill>
                      <a:schemeClr val="bg2"/>
                    </a:solidFill>
                  </a:tcPr>
                </a:tc>
                <a:tc>
                  <a:txBody>
                    <a:bodyPr/>
                    <a:lstStyle/>
                    <a:p>
                      <a:pPr algn="ctr"/>
                      <a:r>
                        <a:rPr lang="en-US" sz="1400" dirty="0">
                          <a:solidFill>
                            <a:schemeClr val="tx1"/>
                          </a:solidFill>
                        </a:rPr>
                        <a:t>Competency</a:t>
                      </a:r>
                    </a:p>
                  </a:txBody>
                  <a:tcPr marL="68580" marR="68580" marT="34290" marB="34290">
                    <a:solidFill>
                      <a:schemeClr val="bg2"/>
                    </a:solidFill>
                  </a:tcPr>
                </a:tc>
                <a:tc>
                  <a:txBody>
                    <a:bodyPr/>
                    <a:lstStyle/>
                    <a:p>
                      <a:pPr algn="ctr"/>
                      <a:r>
                        <a:rPr lang="en-US" sz="1400" dirty="0">
                          <a:solidFill>
                            <a:schemeClr val="tx1"/>
                          </a:solidFill>
                        </a:rPr>
                        <a:t>Score</a:t>
                      </a:r>
                    </a:p>
                  </a:txBody>
                  <a:tcPr marL="68580" marR="68580" marT="34290" marB="34290">
                    <a:solidFill>
                      <a:schemeClr val="bg2"/>
                    </a:solidFill>
                  </a:tcPr>
                </a:tc>
                <a:tc>
                  <a:txBody>
                    <a:bodyPr/>
                    <a:lstStyle/>
                    <a:p>
                      <a:pPr algn="ctr"/>
                      <a:r>
                        <a:rPr lang="en-US" sz="1400" dirty="0">
                          <a:solidFill>
                            <a:schemeClr val="tx1"/>
                          </a:solidFill>
                        </a:rPr>
                        <a:t>%</a:t>
                      </a:r>
                    </a:p>
                  </a:txBody>
                  <a:tcPr marL="68580" marR="68580" marT="34290" marB="34290">
                    <a:solidFill>
                      <a:schemeClr val="bg2"/>
                    </a:solidFill>
                  </a:tcPr>
                </a:tc>
                <a:extLst>
                  <a:ext uri="{0D108BD9-81ED-4DB2-BD59-A6C34878D82A}">
                    <a16:rowId xmlns:a16="http://schemas.microsoft.com/office/drawing/2014/main" val="10000"/>
                  </a:ext>
                </a:extLst>
              </a:tr>
              <a:tr h="251460">
                <a:tc>
                  <a:txBody>
                    <a:bodyPr/>
                    <a:lstStyle/>
                    <a:p>
                      <a:pPr marL="0" indent="0" algn="ctr">
                        <a:buNone/>
                      </a:pPr>
                      <a:r>
                        <a:rPr lang="en-US" sz="1400" dirty="0"/>
                        <a:t>1</a:t>
                      </a:r>
                    </a:p>
                  </a:txBody>
                  <a:tcPr marL="68580" marR="68580" marT="34290" marB="34290">
                    <a:solidFill>
                      <a:schemeClr val="bg2"/>
                    </a:solidFill>
                  </a:tcPr>
                </a:tc>
                <a:tc>
                  <a:txBody>
                    <a:bodyPr/>
                    <a:lstStyle/>
                    <a:p>
                      <a:pPr marL="0" indent="0" algn="l">
                        <a:buNone/>
                      </a:pPr>
                      <a:r>
                        <a:rPr lang="en-US" sz="1400" b="1" dirty="0">
                          <a:solidFill>
                            <a:srgbClr val="0000FF"/>
                          </a:solidFill>
                        </a:rPr>
                        <a:t>Communication</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2.97</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74.25</a:t>
                      </a:r>
                    </a:p>
                  </a:txBody>
                  <a:tcPr marL="68580" marR="68580" marT="34290" marB="34290">
                    <a:solidFill>
                      <a:schemeClr val="bg2"/>
                    </a:solidFill>
                  </a:tcPr>
                </a:tc>
                <a:extLst>
                  <a:ext uri="{0D108BD9-81ED-4DB2-BD59-A6C34878D82A}">
                    <a16:rowId xmlns:a16="http://schemas.microsoft.com/office/drawing/2014/main" val="10001"/>
                  </a:ext>
                </a:extLst>
              </a:tr>
              <a:tr h="434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a:t>
                      </a:r>
                    </a:p>
                  </a:txBody>
                  <a:tcPr marL="68580" marR="68580" marT="34290" marB="3429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People Management</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2.93</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73.25</a:t>
                      </a:r>
                    </a:p>
                  </a:txBody>
                  <a:tcPr marL="68580" marR="68580" marT="34290" marB="34290">
                    <a:solidFill>
                      <a:schemeClr val="bg2"/>
                    </a:solidFill>
                  </a:tcPr>
                </a:tc>
                <a:extLst>
                  <a:ext uri="{0D108BD9-81ED-4DB2-BD59-A6C34878D82A}">
                    <a16:rowId xmlns:a16="http://schemas.microsoft.com/office/drawing/2014/main" val="10002"/>
                  </a:ext>
                </a:extLst>
              </a:tr>
              <a:tr h="2514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a:t>
                      </a:r>
                    </a:p>
                  </a:txBody>
                  <a:tcPr marL="68580" marR="68580" marT="34290" marB="3429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Delivery</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2.9</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72.5</a:t>
                      </a:r>
                    </a:p>
                  </a:txBody>
                  <a:tcPr marL="68580" marR="68580" marT="34290" marB="34290">
                    <a:solidFill>
                      <a:schemeClr val="bg2"/>
                    </a:solidFill>
                  </a:tcPr>
                </a:tc>
                <a:extLst>
                  <a:ext uri="{0D108BD9-81ED-4DB2-BD59-A6C34878D82A}">
                    <a16:rowId xmlns:a16="http://schemas.microsoft.com/office/drawing/2014/main" val="10003"/>
                  </a:ext>
                </a:extLst>
              </a:tr>
              <a:tr h="2514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4</a:t>
                      </a:r>
                    </a:p>
                  </a:txBody>
                  <a:tcPr marL="68580" marR="68580" marT="34290" marB="3429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Leadership</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2.89</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72.25</a:t>
                      </a:r>
                    </a:p>
                  </a:txBody>
                  <a:tcPr marL="68580" marR="68580" marT="34290" marB="34290">
                    <a:solidFill>
                      <a:schemeClr val="bg2"/>
                    </a:solidFill>
                  </a:tcPr>
                </a:tc>
                <a:extLst>
                  <a:ext uri="{0D108BD9-81ED-4DB2-BD59-A6C34878D82A}">
                    <a16:rowId xmlns:a16="http://schemas.microsoft.com/office/drawing/2014/main" val="10004"/>
                  </a:ext>
                </a:extLst>
              </a:tr>
              <a:tr h="2514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5</a:t>
                      </a:r>
                    </a:p>
                  </a:txBody>
                  <a:tcPr marL="68580" marR="68580" marT="34290" marB="3429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6600"/>
                          </a:solidFill>
                        </a:rPr>
                        <a:t>Innovation</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2.77</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69.25</a:t>
                      </a:r>
                    </a:p>
                  </a:txBody>
                  <a:tcPr marL="68580" marR="68580" marT="34290" marB="34290">
                    <a:solidFill>
                      <a:schemeClr val="bg2"/>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552504" y="3584316"/>
            <a:ext cx="3408928" cy="323165"/>
          </a:xfrm>
          <a:prstGeom prst="rect">
            <a:avLst/>
          </a:prstGeom>
          <a:noFill/>
        </p:spPr>
        <p:txBody>
          <a:bodyPr wrap="square" rtlCol="0">
            <a:spAutoFit/>
          </a:bodyPr>
          <a:lstStyle/>
          <a:p>
            <a:r>
              <a:rPr lang="en-US" sz="1500" b="1" dirty="0">
                <a:latin typeface="+mj-lt"/>
              </a:rPr>
              <a:t>Assessment Centre (scale 1-4)</a:t>
            </a:r>
          </a:p>
        </p:txBody>
      </p:sp>
      <p:sp>
        <p:nvSpPr>
          <p:cNvPr id="7" name="TextBox 6"/>
          <p:cNvSpPr txBox="1"/>
          <p:nvPr/>
        </p:nvSpPr>
        <p:spPr>
          <a:xfrm>
            <a:off x="4876799" y="3569900"/>
            <a:ext cx="3886201" cy="323165"/>
          </a:xfrm>
          <a:prstGeom prst="rect">
            <a:avLst/>
          </a:prstGeom>
          <a:noFill/>
        </p:spPr>
        <p:txBody>
          <a:bodyPr wrap="square" rtlCol="0">
            <a:spAutoFit/>
          </a:bodyPr>
          <a:lstStyle/>
          <a:p>
            <a:r>
              <a:rPr lang="en-US" sz="1500" b="1" dirty="0">
                <a:latin typeface="+mj-lt"/>
              </a:rPr>
              <a:t>Performance Appraisals (scale 1-5)</a:t>
            </a:r>
          </a:p>
        </p:txBody>
      </p:sp>
      <p:graphicFrame>
        <p:nvGraphicFramePr>
          <p:cNvPr id="8" name="Content Placeholder 3"/>
          <p:cNvGraphicFramePr>
            <a:graphicFrameLocks/>
          </p:cNvGraphicFramePr>
          <p:nvPr>
            <p:extLst>
              <p:ext uri="{D42A27DB-BD31-4B8C-83A1-F6EECF244321}">
                <p14:modId xmlns:p14="http://schemas.microsoft.com/office/powerpoint/2010/main" val="2307575075"/>
              </p:ext>
            </p:extLst>
          </p:nvPr>
        </p:nvGraphicFramePr>
        <p:xfrm>
          <a:off x="4876800" y="4038600"/>
          <a:ext cx="3886200" cy="1905000"/>
        </p:xfrm>
        <a:graphic>
          <a:graphicData uri="http://schemas.openxmlformats.org/drawingml/2006/table">
            <a:tbl>
              <a:tblPr firstRow="1" bandRow="1">
                <a:tableStyleId>{5C22544A-7EE6-4342-B048-85BDC9FD1C3A}</a:tableStyleId>
              </a:tblPr>
              <a:tblGrid>
                <a:gridCol w="876460">
                  <a:extLst>
                    <a:ext uri="{9D8B030D-6E8A-4147-A177-3AD203B41FA5}">
                      <a16:colId xmlns:a16="http://schemas.microsoft.com/office/drawing/2014/main" val="20000"/>
                    </a:ext>
                  </a:extLst>
                </a:gridCol>
                <a:gridCol w="1749840">
                  <a:extLst>
                    <a:ext uri="{9D8B030D-6E8A-4147-A177-3AD203B41FA5}">
                      <a16:colId xmlns:a16="http://schemas.microsoft.com/office/drawing/2014/main" val="20001"/>
                    </a:ext>
                  </a:extLst>
                </a:gridCol>
                <a:gridCol w="629950">
                  <a:extLst>
                    <a:ext uri="{9D8B030D-6E8A-4147-A177-3AD203B41FA5}">
                      <a16:colId xmlns:a16="http://schemas.microsoft.com/office/drawing/2014/main" val="20002"/>
                    </a:ext>
                  </a:extLst>
                </a:gridCol>
                <a:gridCol w="629950">
                  <a:extLst>
                    <a:ext uri="{9D8B030D-6E8A-4147-A177-3AD203B41FA5}">
                      <a16:colId xmlns:a16="http://schemas.microsoft.com/office/drawing/2014/main" val="20003"/>
                    </a:ext>
                  </a:extLst>
                </a:gridCol>
              </a:tblGrid>
              <a:tr h="266957">
                <a:tc>
                  <a:txBody>
                    <a:bodyPr/>
                    <a:lstStyle/>
                    <a:p>
                      <a:pPr algn="ctr"/>
                      <a:r>
                        <a:rPr lang="en-US" sz="1400" dirty="0">
                          <a:solidFill>
                            <a:schemeClr val="tx1"/>
                          </a:solidFill>
                        </a:rPr>
                        <a:t>Ranking</a:t>
                      </a:r>
                    </a:p>
                  </a:txBody>
                  <a:tcPr marL="68580" marR="68580" marT="34290" marB="34290">
                    <a:solidFill>
                      <a:schemeClr val="bg2"/>
                    </a:solidFill>
                  </a:tcPr>
                </a:tc>
                <a:tc>
                  <a:txBody>
                    <a:bodyPr/>
                    <a:lstStyle/>
                    <a:p>
                      <a:pPr algn="ctr"/>
                      <a:r>
                        <a:rPr lang="en-US" sz="1400" dirty="0">
                          <a:solidFill>
                            <a:schemeClr val="tx1"/>
                          </a:solidFill>
                        </a:rPr>
                        <a:t>Competency</a:t>
                      </a:r>
                    </a:p>
                  </a:txBody>
                  <a:tcPr marL="68580" marR="68580" marT="34290" marB="34290">
                    <a:solidFill>
                      <a:schemeClr val="bg2"/>
                    </a:solidFill>
                  </a:tcPr>
                </a:tc>
                <a:tc>
                  <a:txBody>
                    <a:bodyPr/>
                    <a:lstStyle/>
                    <a:p>
                      <a:pPr algn="ctr"/>
                      <a:r>
                        <a:rPr lang="en-US" sz="1400" dirty="0">
                          <a:solidFill>
                            <a:schemeClr val="tx1"/>
                          </a:solidFill>
                        </a:rPr>
                        <a:t>Score</a:t>
                      </a:r>
                    </a:p>
                  </a:txBody>
                  <a:tcPr marL="68580" marR="68580" marT="34290" marB="34290">
                    <a:solidFill>
                      <a:schemeClr val="bg2"/>
                    </a:solidFill>
                  </a:tcPr>
                </a:tc>
                <a:tc>
                  <a:txBody>
                    <a:bodyPr/>
                    <a:lstStyle/>
                    <a:p>
                      <a:pPr algn="ctr"/>
                      <a:r>
                        <a:rPr lang="en-US" sz="1400" dirty="0">
                          <a:solidFill>
                            <a:schemeClr val="tx1"/>
                          </a:solidFill>
                        </a:rPr>
                        <a:t>%</a:t>
                      </a:r>
                    </a:p>
                  </a:txBody>
                  <a:tcPr marL="68580" marR="68580" marT="34290" marB="34290">
                    <a:solidFill>
                      <a:schemeClr val="bg2"/>
                    </a:solidFill>
                  </a:tcPr>
                </a:tc>
                <a:extLst>
                  <a:ext uri="{0D108BD9-81ED-4DB2-BD59-A6C34878D82A}">
                    <a16:rowId xmlns:a16="http://schemas.microsoft.com/office/drawing/2014/main" val="10000"/>
                  </a:ext>
                </a:extLst>
              </a:tr>
              <a:tr h="252408">
                <a:tc>
                  <a:txBody>
                    <a:bodyPr/>
                    <a:lstStyle/>
                    <a:p>
                      <a:pPr marL="0" indent="0" algn="ctr">
                        <a:buNone/>
                      </a:pPr>
                      <a:r>
                        <a:rPr lang="en-US" sz="1400" b="0" dirty="0"/>
                        <a:t>1</a:t>
                      </a:r>
                    </a:p>
                  </a:txBody>
                  <a:tcPr marL="68580" marR="68580" marT="34290" marB="34290">
                    <a:solidFill>
                      <a:schemeClr val="bg2"/>
                    </a:solidFill>
                  </a:tcPr>
                </a:tc>
                <a:tc>
                  <a:txBody>
                    <a:bodyPr/>
                    <a:lstStyle/>
                    <a:p>
                      <a:pPr marL="0" indent="0" algn="l">
                        <a:buNone/>
                      </a:pPr>
                      <a:r>
                        <a:rPr lang="en-US" sz="1400" b="1" dirty="0">
                          <a:solidFill>
                            <a:srgbClr val="0000FF"/>
                          </a:solidFill>
                        </a:rPr>
                        <a:t>Delivery</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4.14</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82.8</a:t>
                      </a:r>
                    </a:p>
                  </a:txBody>
                  <a:tcPr marL="68580" marR="68580" marT="34290" marB="34290">
                    <a:solidFill>
                      <a:schemeClr val="bg2"/>
                    </a:solidFill>
                  </a:tcPr>
                </a:tc>
                <a:extLst>
                  <a:ext uri="{0D108BD9-81ED-4DB2-BD59-A6C34878D82A}">
                    <a16:rowId xmlns:a16="http://schemas.microsoft.com/office/drawing/2014/main" val="10001"/>
                  </a:ext>
                </a:extLst>
              </a:tr>
              <a:tr h="2524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a:t>
                      </a:r>
                    </a:p>
                  </a:txBody>
                  <a:tcPr marL="68580" marR="68580" marT="34290" marB="3429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Leadership</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4.04</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80.8</a:t>
                      </a:r>
                    </a:p>
                  </a:txBody>
                  <a:tcPr marL="68580" marR="68580" marT="34290" marB="34290">
                    <a:solidFill>
                      <a:schemeClr val="bg2"/>
                    </a:solidFill>
                  </a:tcPr>
                </a:tc>
                <a:extLst>
                  <a:ext uri="{0D108BD9-81ED-4DB2-BD59-A6C34878D82A}">
                    <a16:rowId xmlns:a16="http://schemas.microsoft.com/office/drawing/2014/main" val="10002"/>
                  </a:ext>
                </a:extLst>
              </a:tr>
              <a:tr h="2524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a:t>
                      </a:r>
                    </a:p>
                  </a:txBody>
                  <a:tcPr marL="68580" marR="68580" marT="34290" marB="3429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Communication</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4.03</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80.6</a:t>
                      </a:r>
                    </a:p>
                  </a:txBody>
                  <a:tcPr marL="68580" marR="68580" marT="34290" marB="34290">
                    <a:solidFill>
                      <a:schemeClr val="bg2"/>
                    </a:solidFill>
                  </a:tcPr>
                </a:tc>
                <a:extLst>
                  <a:ext uri="{0D108BD9-81ED-4DB2-BD59-A6C34878D82A}">
                    <a16:rowId xmlns:a16="http://schemas.microsoft.com/office/drawing/2014/main" val="10003"/>
                  </a:ext>
                </a:extLst>
              </a:tr>
              <a:tr h="434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4</a:t>
                      </a:r>
                    </a:p>
                  </a:txBody>
                  <a:tcPr marL="68580" marR="68580" marT="34290" marB="3429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People Management</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3.98</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79.6</a:t>
                      </a:r>
                    </a:p>
                  </a:txBody>
                  <a:tcPr marL="68580" marR="68580" marT="34290" marB="34290">
                    <a:solidFill>
                      <a:schemeClr val="bg2"/>
                    </a:solidFill>
                  </a:tcPr>
                </a:tc>
                <a:extLst>
                  <a:ext uri="{0D108BD9-81ED-4DB2-BD59-A6C34878D82A}">
                    <a16:rowId xmlns:a16="http://schemas.microsoft.com/office/drawing/2014/main" val="10004"/>
                  </a:ext>
                </a:extLst>
              </a:tr>
              <a:tr h="2524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5</a:t>
                      </a:r>
                    </a:p>
                  </a:txBody>
                  <a:tcPr marL="68580" marR="68580" marT="34290" marB="3429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6600"/>
                          </a:solidFill>
                        </a:rPr>
                        <a:t>Innovation</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3.84</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76.8</a:t>
                      </a:r>
                    </a:p>
                  </a:txBody>
                  <a:tcPr marL="68580" marR="68580" marT="34290" marB="34290">
                    <a:solidFill>
                      <a:schemeClr val="bg2"/>
                    </a:solidFill>
                  </a:tcPr>
                </a:tc>
                <a:extLst>
                  <a:ext uri="{0D108BD9-81ED-4DB2-BD59-A6C34878D82A}">
                    <a16:rowId xmlns:a16="http://schemas.microsoft.com/office/drawing/2014/main" val="10005"/>
                  </a:ext>
                </a:extLst>
              </a:tr>
            </a:tbl>
          </a:graphicData>
        </a:graphic>
      </p:graphicFrame>
      <p:sp>
        <p:nvSpPr>
          <p:cNvPr id="9" name="Title 1"/>
          <p:cNvSpPr txBox="1">
            <a:spLocks/>
          </p:cNvSpPr>
          <p:nvPr/>
        </p:nvSpPr>
        <p:spPr>
          <a:xfrm>
            <a:off x="528663" y="1676400"/>
            <a:ext cx="8220049" cy="144316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2800" b="1" kern="1200" dirty="0">
                <a:solidFill>
                  <a:srgbClr val="003399"/>
                </a:solidFill>
                <a:latin typeface="Segoe UI" panose="020B0502040204020203" pitchFamily="34" charset="0"/>
                <a:ea typeface="+mn-ea"/>
                <a:cs typeface="Segoe UI" panose="020B0502040204020203" pitchFamily="34" charset="0"/>
              </a:defRPr>
            </a:lvl1pPr>
          </a:lstStyle>
          <a:p>
            <a:pPr fontAlgn="auto">
              <a:lnSpc>
                <a:spcPct val="120000"/>
              </a:lnSpc>
              <a:spcAft>
                <a:spcPts val="0"/>
              </a:spcAft>
            </a:pPr>
            <a:r>
              <a:rPr lang="en-US" sz="2000" dirty="0">
                <a:solidFill>
                  <a:schemeClr val="tx1"/>
                </a:solidFill>
                <a:latin typeface="+mn-lt"/>
              </a:rPr>
              <a:t>Communication</a:t>
            </a:r>
            <a:r>
              <a:rPr lang="en-US" sz="2000" b="0" dirty="0">
                <a:solidFill>
                  <a:schemeClr val="tx1"/>
                </a:solidFill>
                <a:latin typeface="+mn-lt"/>
              </a:rPr>
              <a:t> and </a:t>
            </a:r>
            <a:r>
              <a:rPr lang="en-US" sz="2000" dirty="0">
                <a:solidFill>
                  <a:schemeClr val="tx1"/>
                </a:solidFill>
                <a:latin typeface="+mn-lt"/>
              </a:rPr>
              <a:t>Delivery </a:t>
            </a:r>
            <a:r>
              <a:rPr lang="en-US" sz="2000" b="0" dirty="0">
                <a:solidFill>
                  <a:schemeClr val="tx1"/>
                </a:solidFill>
                <a:latin typeface="+mn-lt"/>
              </a:rPr>
              <a:t>are the top-rated competencies respectively, while </a:t>
            </a:r>
            <a:r>
              <a:rPr lang="en-US" sz="2000" dirty="0">
                <a:solidFill>
                  <a:schemeClr val="tx1"/>
                </a:solidFill>
                <a:latin typeface="+mn-lt"/>
              </a:rPr>
              <a:t>Innovation </a:t>
            </a:r>
            <a:r>
              <a:rPr lang="en-US" sz="2000" b="0" dirty="0">
                <a:solidFill>
                  <a:schemeClr val="tx1"/>
                </a:solidFill>
                <a:latin typeface="+mn-lt"/>
              </a:rPr>
              <a:t>is the low-rated competency in Assessment </a:t>
            </a:r>
            <a:r>
              <a:rPr lang="en-US" sz="2000" b="0" dirty="0" err="1">
                <a:solidFill>
                  <a:schemeClr val="tx1"/>
                </a:solidFill>
                <a:latin typeface="+mn-lt"/>
              </a:rPr>
              <a:t>Centres</a:t>
            </a:r>
            <a:r>
              <a:rPr lang="en-US" sz="2000" b="0" dirty="0">
                <a:solidFill>
                  <a:schemeClr val="tx1"/>
                </a:solidFill>
                <a:latin typeface="+mn-lt"/>
              </a:rPr>
              <a:t> and Performance Appraisals.</a:t>
            </a:r>
          </a:p>
        </p:txBody>
      </p:sp>
    </p:spTree>
    <p:extLst>
      <p:ext uri="{BB962C8B-B14F-4D97-AF65-F5344CB8AC3E}">
        <p14:creationId xmlns:p14="http://schemas.microsoft.com/office/powerpoint/2010/main" val="1512589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504" y="1416778"/>
            <a:ext cx="6381696" cy="731520"/>
          </a:xfrm>
        </p:spPr>
        <p:txBody>
          <a:bodyPr>
            <a:noAutofit/>
          </a:bodyPr>
          <a:lstStyle/>
          <a:p>
            <a:r>
              <a:rPr lang="en-US" sz="2100" b="0" dirty="0">
                <a:solidFill>
                  <a:schemeClr val="tx1"/>
                </a:solidFill>
                <a:latin typeface="+mn-lt"/>
              </a:rPr>
              <a:t>On average, Performance ratings are 7.8% higher than Assessment ratings.</a:t>
            </a:r>
            <a:endParaRPr lang="en-US" sz="2100" b="0" dirty="0">
              <a:latin typeface="+mn-lt"/>
            </a:endParaRPr>
          </a:p>
        </p:txBody>
      </p:sp>
      <p:graphicFrame>
        <p:nvGraphicFramePr>
          <p:cNvPr id="4" name="Content Placeholder 3"/>
          <p:cNvGraphicFramePr>
            <a:graphicFrameLocks/>
          </p:cNvGraphicFramePr>
          <p:nvPr>
            <p:extLst>
              <p:ext uri="{D42A27DB-BD31-4B8C-83A1-F6EECF244321}">
                <p14:modId xmlns:p14="http://schemas.microsoft.com/office/powerpoint/2010/main" val="3107604001"/>
              </p:ext>
            </p:extLst>
          </p:nvPr>
        </p:nvGraphicFramePr>
        <p:xfrm>
          <a:off x="552504" y="2681466"/>
          <a:ext cx="3807396" cy="2285998"/>
        </p:xfrm>
        <a:graphic>
          <a:graphicData uri="http://schemas.openxmlformats.org/drawingml/2006/table">
            <a:tbl>
              <a:tblPr firstRow="1" bandRow="1">
                <a:tableStyleId>{5C22544A-7EE6-4342-B048-85BDC9FD1C3A}</a:tableStyleId>
              </a:tblPr>
              <a:tblGrid>
                <a:gridCol w="866178">
                  <a:extLst>
                    <a:ext uri="{9D8B030D-6E8A-4147-A177-3AD203B41FA5}">
                      <a16:colId xmlns:a16="http://schemas.microsoft.com/office/drawing/2014/main" val="20000"/>
                    </a:ext>
                  </a:extLst>
                </a:gridCol>
                <a:gridCol w="1657536">
                  <a:extLst>
                    <a:ext uri="{9D8B030D-6E8A-4147-A177-3AD203B41FA5}">
                      <a16:colId xmlns:a16="http://schemas.microsoft.com/office/drawing/2014/main" val="20001"/>
                    </a:ext>
                  </a:extLst>
                </a:gridCol>
                <a:gridCol w="641841">
                  <a:extLst>
                    <a:ext uri="{9D8B030D-6E8A-4147-A177-3AD203B41FA5}">
                      <a16:colId xmlns:a16="http://schemas.microsoft.com/office/drawing/2014/main" val="20002"/>
                    </a:ext>
                  </a:extLst>
                </a:gridCol>
                <a:gridCol w="641841">
                  <a:extLst>
                    <a:ext uri="{9D8B030D-6E8A-4147-A177-3AD203B41FA5}">
                      <a16:colId xmlns:a16="http://schemas.microsoft.com/office/drawing/2014/main" val="20003"/>
                    </a:ext>
                  </a:extLst>
                </a:gridCol>
              </a:tblGrid>
              <a:tr h="519545">
                <a:tc>
                  <a:txBody>
                    <a:bodyPr/>
                    <a:lstStyle/>
                    <a:p>
                      <a:pPr algn="ctr"/>
                      <a:r>
                        <a:rPr lang="en-US" sz="1400" dirty="0">
                          <a:solidFill>
                            <a:schemeClr val="tx1"/>
                          </a:solidFill>
                        </a:rPr>
                        <a:t>Ranking</a:t>
                      </a:r>
                    </a:p>
                  </a:txBody>
                  <a:tcPr marL="68580" marR="68580" marT="34290" marB="34290">
                    <a:solidFill>
                      <a:schemeClr val="bg2"/>
                    </a:solidFill>
                  </a:tcPr>
                </a:tc>
                <a:tc>
                  <a:txBody>
                    <a:bodyPr/>
                    <a:lstStyle/>
                    <a:p>
                      <a:pPr algn="ctr"/>
                      <a:r>
                        <a:rPr lang="en-US" sz="1400" dirty="0">
                          <a:solidFill>
                            <a:schemeClr val="tx1"/>
                          </a:solidFill>
                        </a:rPr>
                        <a:t>Competency</a:t>
                      </a:r>
                    </a:p>
                  </a:txBody>
                  <a:tcPr marL="68580" marR="68580" marT="34290" marB="34290">
                    <a:solidFill>
                      <a:schemeClr val="bg2"/>
                    </a:solidFill>
                  </a:tcPr>
                </a:tc>
                <a:tc>
                  <a:txBody>
                    <a:bodyPr/>
                    <a:lstStyle/>
                    <a:p>
                      <a:pPr algn="ctr"/>
                      <a:r>
                        <a:rPr lang="en-US" sz="1400" dirty="0">
                          <a:solidFill>
                            <a:schemeClr val="tx1"/>
                          </a:solidFill>
                        </a:rPr>
                        <a:t>Score</a:t>
                      </a:r>
                    </a:p>
                  </a:txBody>
                  <a:tcPr marL="68580" marR="68580" marT="34290" marB="34290">
                    <a:solidFill>
                      <a:schemeClr val="bg2"/>
                    </a:solidFill>
                  </a:tcPr>
                </a:tc>
                <a:tc>
                  <a:txBody>
                    <a:bodyPr/>
                    <a:lstStyle/>
                    <a:p>
                      <a:pPr algn="ctr"/>
                      <a:r>
                        <a:rPr lang="en-US" sz="1400" dirty="0">
                          <a:solidFill>
                            <a:schemeClr val="tx1"/>
                          </a:solidFill>
                        </a:rPr>
                        <a:t>%</a:t>
                      </a:r>
                    </a:p>
                  </a:txBody>
                  <a:tcPr marL="68580" marR="68580" marT="34290" marB="34290">
                    <a:solidFill>
                      <a:schemeClr val="bg2"/>
                    </a:solidFill>
                  </a:tcPr>
                </a:tc>
                <a:extLst>
                  <a:ext uri="{0D108BD9-81ED-4DB2-BD59-A6C34878D82A}">
                    <a16:rowId xmlns:a16="http://schemas.microsoft.com/office/drawing/2014/main" val="10000"/>
                  </a:ext>
                </a:extLst>
              </a:tr>
              <a:tr h="311727">
                <a:tc>
                  <a:txBody>
                    <a:bodyPr/>
                    <a:lstStyle/>
                    <a:p>
                      <a:pPr marL="0" indent="0" algn="ctr">
                        <a:buNone/>
                      </a:pPr>
                      <a:r>
                        <a:rPr lang="en-US" sz="1400" dirty="0"/>
                        <a:t>1</a:t>
                      </a:r>
                    </a:p>
                  </a:txBody>
                  <a:tcPr marL="68580" marR="68580" marT="34290" marB="34290">
                    <a:solidFill>
                      <a:schemeClr val="bg2"/>
                    </a:solidFill>
                  </a:tcPr>
                </a:tc>
                <a:tc>
                  <a:txBody>
                    <a:bodyPr/>
                    <a:lstStyle/>
                    <a:p>
                      <a:pPr marL="0" indent="0" algn="l">
                        <a:buNone/>
                      </a:pPr>
                      <a:r>
                        <a:rPr lang="en-US" sz="1400" b="1" dirty="0"/>
                        <a:t>Communication</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2.97</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rPr>
                        <a:t>74.25</a:t>
                      </a:r>
                    </a:p>
                  </a:txBody>
                  <a:tcPr marL="68580" marR="68580" marT="34290" marB="34290">
                    <a:solidFill>
                      <a:schemeClr val="bg2"/>
                    </a:solidFill>
                  </a:tcPr>
                </a:tc>
                <a:extLst>
                  <a:ext uri="{0D108BD9-81ED-4DB2-BD59-A6C34878D82A}">
                    <a16:rowId xmlns:a16="http://schemas.microsoft.com/office/drawing/2014/main" val="10001"/>
                  </a:ext>
                </a:extLst>
              </a:tr>
              <a:tr h="519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a:t>
                      </a:r>
                    </a:p>
                  </a:txBody>
                  <a:tcPr marL="68580" marR="68580" marT="34290" marB="3429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People Management</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2.93</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rPr>
                        <a:t>73.25</a:t>
                      </a:r>
                    </a:p>
                  </a:txBody>
                  <a:tcPr marL="68580" marR="68580" marT="34290" marB="34290">
                    <a:solidFill>
                      <a:schemeClr val="bg2"/>
                    </a:solidFill>
                  </a:tcPr>
                </a:tc>
                <a:extLst>
                  <a:ext uri="{0D108BD9-81ED-4DB2-BD59-A6C34878D82A}">
                    <a16:rowId xmlns:a16="http://schemas.microsoft.com/office/drawing/2014/main" val="10002"/>
                  </a:ext>
                </a:extLst>
              </a:tr>
              <a:tr h="3117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a:t>
                      </a:r>
                    </a:p>
                  </a:txBody>
                  <a:tcPr marL="68580" marR="68580" marT="34290" marB="3429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Delivery</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2.9</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rPr>
                        <a:t>72.5</a:t>
                      </a:r>
                    </a:p>
                  </a:txBody>
                  <a:tcPr marL="68580" marR="68580" marT="34290" marB="34290">
                    <a:solidFill>
                      <a:schemeClr val="bg2"/>
                    </a:solidFill>
                  </a:tcPr>
                </a:tc>
                <a:extLst>
                  <a:ext uri="{0D108BD9-81ED-4DB2-BD59-A6C34878D82A}">
                    <a16:rowId xmlns:a16="http://schemas.microsoft.com/office/drawing/2014/main" val="10003"/>
                  </a:ext>
                </a:extLst>
              </a:tr>
              <a:tr h="3117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4</a:t>
                      </a:r>
                    </a:p>
                  </a:txBody>
                  <a:tcPr marL="68580" marR="68580" marT="34290" marB="3429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Leadership</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2.89</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rPr>
                        <a:t>72.25</a:t>
                      </a:r>
                    </a:p>
                  </a:txBody>
                  <a:tcPr marL="68580" marR="68580" marT="34290" marB="34290">
                    <a:solidFill>
                      <a:schemeClr val="bg2"/>
                    </a:solidFill>
                  </a:tcPr>
                </a:tc>
                <a:extLst>
                  <a:ext uri="{0D108BD9-81ED-4DB2-BD59-A6C34878D82A}">
                    <a16:rowId xmlns:a16="http://schemas.microsoft.com/office/drawing/2014/main" val="10004"/>
                  </a:ext>
                </a:extLst>
              </a:tr>
              <a:tr h="3117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5</a:t>
                      </a:r>
                    </a:p>
                  </a:txBody>
                  <a:tcPr marL="68580" marR="68580" marT="34290" marB="3429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Innovation</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2.77</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rPr>
                        <a:t>69.25</a:t>
                      </a:r>
                    </a:p>
                  </a:txBody>
                  <a:tcPr marL="68580" marR="68580" marT="34290" marB="34290">
                    <a:solidFill>
                      <a:schemeClr val="bg2"/>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552504" y="2209800"/>
            <a:ext cx="2692660" cy="307777"/>
          </a:xfrm>
          <a:prstGeom prst="rect">
            <a:avLst/>
          </a:prstGeom>
          <a:noFill/>
        </p:spPr>
        <p:txBody>
          <a:bodyPr wrap="none" rtlCol="0">
            <a:spAutoFit/>
          </a:bodyPr>
          <a:lstStyle/>
          <a:p>
            <a:r>
              <a:rPr lang="en-US" sz="1400" b="1" dirty="0">
                <a:latin typeface="+mj-lt"/>
              </a:rPr>
              <a:t>Assessment Center (scale 1-4)</a:t>
            </a:r>
          </a:p>
        </p:txBody>
      </p:sp>
      <p:sp>
        <p:nvSpPr>
          <p:cNvPr id="6" name="TextBox 5"/>
          <p:cNvSpPr txBox="1"/>
          <p:nvPr/>
        </p:nvSpPr>
        <p:spPr>
          <a:xfrm>
            <a:off x="4495800" y="2209800"/>
            <a:ext cx="3109826" cy="307777"/>
          </a:xfrm>
          <a:prstGeom prst="rect">
            <a:avLst/>
          </a:prstGeom>
          <a:noFill/>
        </p:spPr>
        <p:txBody>
          <a:bodyPr wrap="none" rtlCol="0">
            <a:spAutoFit/>
          </a:bodyPr>
          <a:lstStyle/>
          <a:p>
            <a:r>
              <a:rPr lang="en-US" sz="1400" b="1" dirty="0">
                <a:latin typeface="+mj-lt"/>
              </a:rPr>
              <a:t>Performance Appraisals (scale 1-5)</a:t>
            </a:r>
          </a:p>
        </p:txBody>
      </p:sp>
      <p:graphicFrame>
        <p:nvGraphicFramePr>
          <p:cNvPr id="7" name="Content Placeholder 3"/>
          <p:cNvGraphicFramePr>
            <a:graphicFrameLocks/>
          </p:cNvGraphicFramePr>
          <p:nvPr>
            <p:extLst>
              <p:ext uri="{D42A27DB-BD31-4B8C-83A1-F6EECF244321}">
                <p14:modId xmlns:p14="http://schemas.microsoft.com/office/powerpoint/2010/main" val="3174078257"/>
              </p:ext>
            </p:extLst>
          </p:nvPr>
        </p:nvGraphicFramePr>
        <p:xfrm>
          <a:off x="4610608" y="2686228"/>
          <a:ext cx="3847593" cy="2281236"/>
        </p:xfrm>
        <a:graphic>
          <a:graphicData uri="http://schemas.openxmlformats.org/drawingml/2006/table">
            <a:tbl>
              <a:tblPr firstRow="1" bandRow="1">
                <a:tableStyleId>{5C22544A-7EE6-4342-B048-85BDC9FD1C3A}</a:tableStyleId>
              </a:tblPr>
              <a:tblGrid>
                <a:gridCol w="867752">
                  <a:extLst>
                    <a:ext uri="{9D8B030D-6E8A-4147-A177-3AD203B41FA5}">
                      <a16:colId xmlns:a16="http://schemas.microsoft.com/office/drawing/2014/main" val="20000"/>
                    </a:ext>
                  </a:extLst>
                </a:gridCol>
                <a:gridCol w="1732455">
                  <a:extLst>
                    <a:ext uri="{9D8B030D-6E8A-4147-A177-3AD203B41FA5}">
                      <a16:colId xmlns:a16="http://schemas.microsoft.com/office/drawing/2014/main" val="20001"/>
                    </a:ext>
                  </a:extLst>
                </a:gridCol>
                <a:gridCol w="623693">
                  <a:extLst>
                    <a:ext uri="{9D8B030D-6E8A-4147-A177-3AD203B41FA5}">
                      <a16:colId xmlns:a16="http://schemas.microsoft.com/office/drawing/2014/main" val="20002"/>
                    </a:ext>
                  </a:extLst>
                </a:gridCol>
                <a:gridCol w="623693">
                  <a:extLst>
                    <a:ext uri="{9D8B030D-6E8A-4147-A177-3AD203B41FA5}">
                      <a16:colId xmlns:a16="http://schemas.microsoft.com/office/drawing/2014/main" val="20003"/>
                    </a:ext>
                  </a:extLst>
                </a:gridCol>
              </a:tblGrid>
              <a:tr h="517461">
                <a:tc>
                  <a:txBody>
                    <a:bodyPr/>
                    <a:lstStyle/>
                    <a:p>
                      <a:pPr algn="ctr"/>
                      <a:r>
                        <a:rPr lang="en-US" sz="1400" dirty="0">
                          <a:solidFill>
                            <a:schemeClr val="tx1"/>
                          </a:solidFill>
                        </a:rPr>
                        <a:t>Ranking</a:t>
                      </a:r>
                    </a:p>
                  </a:txBody>
                  <a:tcPr marL="68580" marR="68580" marT="34290" marB="34290">
                    <a:solidFill>
                      <a:schemeClr val="bg2"/>
                    </a:solidFill>
                  </a:tcPr>
                </a:tc>
                <a:tc>
                  <a:txBody>
                    <a:bodyPr/>
                    <a:lstStyle/>
                    <a:p>
                      <a:pPr algn="ctr"/>
                      <a:r>
                        <a:rPr lang="en-US" sz="1400" dirty="0">
                          <a:solidFill>
                            <a:schemeClr val="tx1"/>
                          </a:solidFill>
                        </a:rPr>
                        <a:t>Competency</a:t>
                      </a:r>
                    </a:p>
                  </a:txBody>
                  <a:tcPr marL="68580" marR="68580" marT="34290" marB="34290">
                    <a:solidFill>
                      <a:schemeClr val="bg2"/>
                    </a:solidFill>
                  </a:tcPr>
                </a:tc>
                <a:tc>
                  <a:txBody>
                    <a:bodyPr/>
                    <a:lstStyle/>
                    <a:p>
                      <a:pPr algn="ctr"/>
                      <a:r>
                        <a:rPr lang="en-US" sz="1400" dirty="0">
                          <a:solidFill>
                            <a:schemeClr val="tx1"/>
                          </a:solidFill>
                        </a:rPr>
                        <a:t>Score</a:t>
                      </a:r>
                    </a:p>
                  </a:txBody>
                  <a:tcPr marL="68580" marR="68580" marT="34290" marB="34290">
                    <a:solidFill>
                      <a:schemeClr val="bg2"/>
                    </a:solidFill>
                  </a:tcPr>
                </a:tc>
                <a:tc>
                  <a:txBody>
                    <a:bodyPr/>
                    <a:lstStyle/>
                    <a:p>
                      <a:pPr algn="ctr"/>
                      <a:r>
                        <a:rPr lang="en-US" sz="1400" dirty="0">
                          <a:solidFill>
                            <a:schemeClr val="tx1"/>
                          </a:solidFill>
                        </a:rPr>
                        <a:t>%</a:t>
                      </a:r>
                    </a:p>
                  </a:txBody>
                  <a:tcPr marL="68580" marR="68580" marT="34290" marB="34290">
                    <a:solidFill>
                      <a:schemeClr val="bg2"/>
                    </a:solidFill>
                  </a:tcPr>
                </a:tc>
                <a:extLst>
                  <a:ext uri="{0D108BD9-81ED-4DB2-BD59-A6C34878D82A}">
                    <a16:rowId xmlns:a16="http://schemas.microsoft.com/office/drawing/2014/main" val="10000"/>
                  </a:ext>
                </a:extLst>
              </a:tr>
              <a:tr h="310477">
                <a:tc>
                  <a:txBody>
                    <a:bodyPr/>
                    <a:lstStyle/>
                    <a:p>
                      <a:pPr marL="0" indent="0" algn="ctr">
                        <a:buNone/>
                      </a:pPr>
                      <a:r>
                        <a:rPr lang="en-US" sz="1400" b="0" dirty="0"/>
                        <a:t>1</a:t>
                      </a:r>
                    </a:p>
                  </a:txBody>
                  <a:tcPr marL="68580" marR="68580" marT="34290" marB="34290">
                    <a:solidFill>
                      <a:schemeClr val="bg2"/>
                    </a:solidFill>
                  </a:tcPr>
                </a:tc>
                <a:tc>
                  <a:txBody>
                    <a:bodyPr/>
                    <a:lstStyle/>
                    <a:p>
                      <a:pPr marL="0" indent="0" algn="l">
                        <a:buNone/>
                      </a:pPr>
                      <a:r>
                        <a:rPr lang="en-US" sz="1400" b="1" dirty="0"/>
                        <a:t>Delivery</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4.14</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rPr>
                        <a:t>82.8</a:t>
                      </a:r>
                    </a:p>
                  </a:txBody>
                  <a:tcPr marL="68580" marR="68580" marT="34290" marB="34290">
                    <a:solidFill>
                      <a:schemeClr val="bg2"/>
                    </a:solidFill>
                  </a:tcPr>
                </a:tc>
                <a:extLst>
                  <a:ext uri="{0D108BD9-81ED-4DB2-BD59-A6C34878D82A}">
                    <a16:rowId xmlns:a16="http://schemas.microsoft.com/office/drawing/2014/main" val="10001"/>
                  </a:ext>
                </a:extLst>
              </a:tr>
              <a:tr h="314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a:t>
                      </a:r>
                    </a:p>
                  </a:txBody>
                  <a:tcPr marL="68580" marR="68580" marT="34290" marB="3429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Leadership</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4.04</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rPr>
                        <a:t>80.8</a:t>
                      </a:r>
                    </a:p>
                  </a:txBody>
                  <a:tcPr marL="68580" marR="68580" marT="34290" marB="34290">
                    <a:solidFill>
                      <a:schemeClr val="bg2"/>
                    </a:solidFill>
                  </a:tcPr>
                </a:tc>
                <a:extLst>
                  <a:ext uri="{0D108BD9-81ED-4DB2-BD59-A6C34878D82A}">
                    <a16:rowId xmlns:a16="http://schemas.microsoft.com/office/drawing/2014/main" val="10002"/>
                  </a:ext>
                </a:extLst>
              </a:tr>
              <a:tr h="310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a:t>
                      </a:r>
                    </a:p>
                  </a:txBody>
                  <a:tcPr marL="68580" marR="68580" marT="34290" marB="3429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Communication</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4.03</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rPr>
                        <a:t>80.6</a:t>
                      </a:r>
                    </a:p>
                  </a:txBody>
                  <a:tcPr marL="68580" marR="68580" marT="34290" marB="34290">
                    <a:solidFill>
                      <a:schemeClr val="bg2"/>
                    </a:solidFill>
                  </a:tcPr>
                </a:tc>
                <a:extLst>
                  <a:ext uri="{0D108BD9-81ED-4DB2-BD59-A6C34878D82A}">
                    <a16:rowId xmlns:a16="http://schemas.microsoft.com/office/drawing/2014/main" val="10003"/>
                  </a:ext>
                </a:extLst>
              </a:tr>
              <a:tr h="5174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4</a:t>
                      </a:r>
                    </a:p>
                  </a:txBody>
                  <a:tcPr marL="68580" marR="68580" marT="34290" marB="3429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People Management</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3.98</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rPr>
                        <a:t>79.6</a:t>
                      </a:r>
                    </a:p>
                  </a:txBody>
                  <a:tcPr marL="68580" marR="68580" marT="34290" marB="34290">
                    <a:solidFill>
                      <a:schemeClr val="bg2"/>
                    </a:solidFill>
                  </a:tcPr>
                </a:tc>
                <a:extLst>
                  <a:ext uri="{0D108BD9-81ED-4DB2-BD59-A6C34878D82A}">
                    <a16:rowId xmlns:a16="http://schemas.microsoft.com/office/drawing/2014/main" val="10004"/>
                  </a:ext>
                </a:extLst>
              </a:tr>
              <a:tr h="310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5</a:t>
                      </a:r>
                    </a:p>
                  </a:txBody>
                  <a:tcPr marL="68580" marR="68580" marT="34290" marB="3429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Innovation</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3.84</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rPr>
                        <a:t>76.8</a:t>
                      </a:r>
                    </a:p>
                  </a:txBody>
                  <a:tcPr marL="68580" marR="68580" marT="34290" marB="34290">
                    <a:solidFill>
                      <a:schemeClr val="bg2"/>
                    </a:solidFill>
                  </a:tcPr>
                </a:tc>
                <a:extLst>
                  <a:ext uri="{0D108BD9-81ED-4DB2-BD59-A6C34878D82A}">
                    <a16:rowId xmlns:a16="http://schemas.microsoft.com/office/drawing/2014/main" val="10005"/>
                  </a:ext>
                </a:extLst>
              </a:tr>
            </a:tbl>
          </a:graphicData>
        </a:graphic>
      </p:graphicFrame>
      <p:sp>
        <p:nvSpPr>
          <p:cNvPr id="8" name="Title 1"/>
          <p:cNvSpPr txBox="1">
            <a:spLocks/>
          </p:cNvSpPr>
          <p:nvPr/>
        </p:nvSpPr>
        <p:spPr>
          <a:xfrm>
            <a:off x="552504" y="543150"/>
            <a:ext cx="7337704" cy="617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b="1" kern="1200" dirty="0">
                <a:solidFill>
                  <a:srgbClr val="003399"/>
                </a:solidFill>
                <a:latin typeface="Segoe UI" panose="020B0502040204020203" pitchFamily="34" charset="0"/>
                <a:ea typeface="+mn-ea"/>
                <a:cs typeface="Segoe UI" panose="020B0502040204020203" pitchFamily="34" charset="0"/>
              </a:defRPr>
            </a:lvl1pPr>
          </a:lstStyle>
          <a:p>
            <a:pPr fontAlgn="auto">
              <a:spcAft>
                <a:spcPts val="0"/>
              </a:spcAft>
            </a:pPr>
            <a:r>
              <a:rPr lang="en-US" sz="2400">
                <a:latin typeface="+mn-lt"/>
              </a:rPr>
              <a:t>Assessment &amp; Performance Trends</a:t>
            </a:r>
          </a:p>
        </p:txBody>
      </p:sp>
      <p:sp>
        <p:nvSpPr>
          <p:cNvPr id="9" name="Rectangle 8"/>
          <p:cNvSpPr/>
          <p:nvPr/>
        </p:nvSpPr>
        <p:spPr>
          <a:xfrm>
            <a:off x="483511" y="5257800"/>
            <a:ext cx="7406697" cy="987450"/>
          </a:xfrm>
          <a:prstGeom prst="rect">
            <a:avLst/>
          </a:prstGeom>
        </p:spPr>
        <p:txBody>
          <a:bodyPr wrap="square">
            <a:spAutoFit/>
          </a:bodyPr>
          <a:lstStyle/>
          <a:p>
            <a:pPr>
              <a:spcAft>
                <a:spcPts val="450"/>
              </a:spcAft>
            </a:pPr>
            <a:r>
              <a:rPr lang="en-US" sz="1800" i="1" dirty="0">
                <a:latin typeface="+mj-lt"/>
              </a:rPr>
              <a:t>CORRELATION</a:t>
            </a:r>
          </a:p>
          <a:p>
            <a:pPr>
              <a:spcAft>
                <a:spcPts val="450"/>
              </a:spcAft>
            </a:pPr>
            <a:r>
              <a:rPr lang="en-US" sz="1800" dirty="0">
                <a:latin typeface="+mj-lt"/>
              </a:rPr>
              <a:t>The correlation between those rated 3 or 4 in the Assessment Centre with those rated 4 or 5 in Performance Appraisals (N=192): </a:t>
            </a:r>
            <a:r>
              <a:rPr lang="en-US" sz="1800" b="1" u="sng" dirty="0">
                <a:solidFill>
                  <a:srgbClr val="0000FF"/>
                </a:solidFill>
                <a:latin typeface="+mj-lt"/>
              </a:rPr>
              <a:t>55%</a:t>
            </a:r>
          </a:p>
        </p:txBody>
      </p:sp>
    </p:spTree>
    <p:extLst>
      <p:ext uri="{BB962C8B-B14F-4D97-AF65-F5344CB8AC3E}">
        <p14:creationId xmlns:p14="http://schemas.microsoft.com/office/powerpoint/2010/main" val="2960335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Succession Planning: Selection Principles</a:t>
            </a:r>
            <a:endParaRPr lang="en-GB" dirty="0"/>
          </a:p>
        </p:txBody>
      </p:sp>
      <p:sp>
        <p:nvSpPr>
          <p:cNvPr id="5" name="Content Placeholder 7"/>
          <p:cNvSpPr>
            <a:spLocks noGrp="1"/>
          </p:cNvSpPr>
          <p:nvPr>
            <p:ph sz="half" idx="1"/>
          </p:nvPr>
        </p:nvSpPr>
        <p:spPr>
          <a:xfrm>
            <a:off x="715784" y="1540068"/>
            <a:ext cx="6319047" cy="376398"/>
          </a:xfrm>
        </p:spPr>
        <p:txBody>
          <a:bodyPr>
            <a:noAutofit/>
          </a:bodyPr>
          <a:lstStyle/>
          <a:p>
            <a:pPr marL="0" indent="0">
              <a:buNone/>
            </a:pPr>
            <a:r>
              <a:rPr lang="en-US" sz="2000" dirty="0"/>
              <a:t>Selection decisions are made on the basis of…</a:t>
            </a:r>
          </a:p>
          <a:p>
            <a:pPr marL="0" indent="0">
              <a:buNone/>
            </a:pPr>
            <a:endParaRPr lang="en-US" sz="2000" dirty="0"/>
          </a:p>
        </p:txBody>
      </p:sp>
      <p:graphicFrame>
        <p:nvGraphicFramePr>
          <p:cNvPr id="6" name="Diagram 5"/>
          <p:cNvGraphicFramePr/>
          <p:nvPr>
            <p:extLst>
              <p:ext uri="{D42A27DB-BD31-4B8C-83A1-F6EECF244321}">
                <p14:modId xmlns:p14="http://schemas.microsoft.com/office/powerpoint/2010/main" val="248920754"/>
              </p:ext>
            </p:extLst>
          </p:nvPr>
        </p:nvGraphicFramePr>
        <p:xfrm>
          <a:off x="3840587" y="2368470"/>
          <a:ext cx="5522400" cy="3596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822959" y="2580585"/>
            <a:ext cx="2731610" cy="369332"/>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800" dirty="0"/>
              <a:t>Guiding Principles</a:t>
            </a:r>
          </a:p>
        </p:txBody>
      </p:sp>
      <p:graphicFrame>
        <p:nvGraphicFramePr>
          <p:cNvPr id="8" name="Diagram 7"/>
          <p:cNvGraphicFramePr/>
          <p:nvPr>
            <p:extLst>
              <p:ext uri="{D42A27DB-BD31-4B8C-83A1-F6EECF244321}">
                <p14:modId xmlns:p14="http://schemas.microsoft.com/office/powerpoint/2010/main" val="2114621410"/>
              </p:ext>
            </p:extLst>
          </p:nvPr>
        </p:nvGraphicFramePr>
        <p:xfrm>
          <a:off x="536941" y="3044948"/>
          <a:ext cx="3303646" cy="24911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71475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182" y="49855"/>
            <a:ext cx="6572922" cy="1088068"/>
          </a:xfrm>
        </p:spPr>
        <p:txBody>
          <a:bodyPr>
            <a:normAutofit fontScale="90000"/>
          </a:bodyPr>
          <a:lstStyle/>
          <a:p>
            <a:r>
              <a:rPr lang="en-US" sz="2700" dirty="0">
                <a:latin typeface="+mn-lt"/>
              </a:rPr>
              <a:t>Audit ratings are consistent</a:t>
            </a:r>
            <a:br>
              <a:rPr lang="en-US" sz="2700" dirty="0">
                <a:latin typeface="+mn-lt"/>
              </a:rPr>
            </a:br>
            <a:r>
              <a:rPr lang="en-US" sz="2700" dirty="0">
                <a:latin typeface="+mn-lt"/>
              </a:rPr>
              <a:t>with Performance and Assessment results.</a:t>
            </a:r>
          </a:p>
        </p:txBody>
      </p:sp>
      <p:sp>
        <p:nvSpPr>
          <p:cNvPr id="14" name="Title 1"/>
          <p:cNvSpPr txBox="1">
            <a:spLocks/>
          </p:cNvSpPr>
          <p:nvPr/>
        </p:nvSpPr>
        <p:spPr>
          <a:xfrm>
            <a:off x="6846569" y="1064803"/>
            <a:ext cx="1617345" cy="619853"/>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1800" i="1" dirty="0">
                <a:solidFill>
                  <a:schemeClr val="accent4">
                    <a:lumMod val="75000"/>
                  </a:schemeClr>
                </a:solidFill>
              </a:rPr>
              <a:t>Additional Information</a:t>
            </a:r>
          </a:p>
        </p:txBody>
      </p:sp>
      <p:grpSp>
        <p:nvGrpSpPr>
          <p:cNvPr id="11" name="Group 10"/>
          <p:cNvGrpSpPr/>
          <p:nvPr/>
        </p:nvGrpSpPr>
        <p:grpSpPr>
          <a:xfrm>
            <a:off x="858931" y="1776292"/>
            <a:ext cx="6191250" cy="2673751"/>
            <a:chOff x="5253989" y="2744697"/>
            <a:chExt cx="7964203" cy="2358543"/>
          </a:xfrm>
        </p:grpSpPr>
        <p:graphicFrame>
          <p:nvGraphicFramePr>
            <p:cNvPr id="6" name="Content Placeholder 3"/>
            <p:cNvGraphicFramePr>
              <a:graphicFrameLocks/>
            </p:cNvGraphicFramePr>
            <p:nvPr>
              <p:extLst>
                <p:ext uri="{D42A27DB-BD31-4B8C-83A1-F6EECF244321}">
                  <p14:modId xmlns:p14="http://schemas.microsoft.com/office/powerpoint/2010/main" val="667066677"/>
                </p:ext>
              </p:extLst>
            </p:nvPr>
          </p:nvGraphicFramePr>
          <p:xfrm>
            <a:off x="5253989" y="3318398"/>
            <a:ext cx="7964203" cy="1784842"/>
          </p:xfrm>
          <a:graphic>
            <a:graphicData uri="http://schemas.openxmlformats.org/drawingml/2006/table">
              <a:tbl>
                <a:tblPr firstRow="1" bandRow="1">
                  <a:tableStyleId>{5C22544A-7EE6-4342-B048-85BDC9FD1C3A}</a:tableStyleId>
                </a:tblPr>
                <a:tblGrid>
                  <a:gridCol w="145161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231900">
                    <a:extLst>
                      <a:ext uri="{9D8B030D-6E8A-4147-A177-3AD203B41FA5}">
                        <a16:colId xmlns:a16="http://schemas.microsoft.com/office/drawing/2014/main" val="20003"/>
                      </a:ext>
                    </a:extLst>
                  </a:gridCol>
                  <a:gridCol w="1285240">
                    <a:extLst>
                      <a:ext uri="{9D8B030D-6E8A-4147-A177-3AD203B41FA5}">
                        <a16:colId xmlns:a16="http://schemas.microsoft.com/office/drawing/2014/main" val="20004"/>
                      </a:ext>
                    </a:extLst>
                  </a:gridCol>
                </a:tblGrid>
                <a:tr h="567279">
                  <a:tc>
                    <a:txBody>
                      <a:bodyPr/>
                      <a:lstStyle/>
                      <a:p>
                        <a:pPr algn="l"/>
                        <a:r>
                          <a:rPr lang="en-US" sz="1200" dirty="0">
                            <a:solidFill>
                              <a:schemeClr val="tx1"/>
                            </a:solidFill>
                          </a:rPr>
                          <a:t>Audit</a:t>
                        </a:r>
                        <a:r>
                          <a:rPr lang="en-US" sz="1200" baseline="0" dirty="0">
                            <a:solidFill>
                              <a:schemeClr val="tx1"/>
                            </a:solidFill>
                          </a:rPr>
                          <a:t> Rating</a:t>
                        </a:r>
                        <a:endParaRPr lang="en-US" sz="1200" dirty="0">
                          <a:solidFill>
                            <a:schemeClr val="tx1"/>
                          </a:solidFill>
                        </a:endParaRPr>
                      </a:p>
                    </a:txBody>
                    <a:tcPr anchor="ctr">
                      <a:solidFill>
                        <a:schemeClr val="bg2"/>
                      </a:solidFill>
                    </a:tcPr>
                  </a:tc>
                  <a:tc>
                    <a:txBody>
                      <a:bodyPr/>
                      <a:lstStyle/>
                      <a:p>
                        <a:pPr algn="l"/>
                        <a:r>
                          <a:rPr lang="en-US" sz="1200" dirty="0">
                            <a:solidFill>
                              <a:schemeClr val="tx1"/>
                            </a:solidFill>
                          </a:rPr>
                          <a:t>#</a:t>
                        </a:r>
                        <a:r>
                          <a:rPr lang="en-US" sz="1200" baseline="0" dirty="0">
                            <a:solidFill>
                              <a:schemeClr val="tx1"/>
                            </a:solidFill>
                          </a:rPr>
                          <a:t> Countries</a:t>
                        </a:r>
                        <a:endParaRPr lang="en-US" sz="1200" dirty="0">
                          <a:solidFill>
                            <a:schemeClr val="tx1"/>
                          </a:solidFill>
                        </a:endParaRPr>
                      </a:p>
                    </a:txBody>
                    <a:tcPr anchor="ctr">
                      <a:solidFill>
                        <a:schemeClr val="bg2"/>
                      </a:solidFill>
                    </a:tcPr>
                  </a:tc>
                  <a:tc>
                    <a:txBody>
                      <a:bodyPr/>
                      <a:lstStyle/>
                      <a:p>
                        <a:pPr algn="l"/>
                        <a:r>
                          <a:rPr lang="en-US" sz="1200" dirty="0">
                            <a:solidFill>
                              <a:schemeClr val="tx1"/>
                            </a:solidFill>
                          </a:rPr>
                          <a:t>Candidates</a:t>
                        </a:r>
                        <a:r>
                          <a:rPr lang="en-US" sz="1200" baseline="0" dirty="0">
                            <a:solidFill>
                              <a:schemeClr val="tx1"/>
                            </a:solidFill>
                          </a:rPr>
                          <a:t> with t</a:t>
                        </a:r>
                        <a:r>
                          <a:rPr lang="en-US" sz="1200" dirty="0">
                            <a:solidFill>
                              <a:schemeClr val="tx1"/>
                            </a:solidFill>
                          </a:rPr>
                          <a:t>op</a:t>
                        </a:r>
                        <a:r>
                          <a:rPr lang="en-US" sz="1200" baseline="0" dirty="0">
                            <a:solidFill>
                              <a:schemeClr val="tx1"/>
                            </a:solidFill>
                          </a:rPr>
                          <a:t> PA/AC</a:t>
                        </a:r>
                        <a:endParaRPr lang="en-US" sz="1200" dirty="0">
                          <a:solidFill>
                            <a:schemeClr val="tx1"/>
                          </a:solidFill>
                        </a:endParaRPr>
                      </a:p>
                    </a:txBody>
                    <a:tcPr anchor="ctr">
                      <a:solidFill>
                        <a:schemeClr val="bg2"/>
                      </a:solidFill>
                    </a:tcPr>
                  </a:tc>
                  <a:tc>
                    <a:txBody>
                      <a:bodyPr/>
                      <a:lstStyle/>
                      <a:p>
                        <a:pPr algn="l"/>
                        <a:r>
                          <a:rPr lang="en-US" sz="1200" dirty="0">
                            <a:solidFill>
                              <a:schemeClr val="tx1"/>
                            </a:solidFill>
                          </a:rPr>
                          <a:t>Candidates with middle PA/AC</a:t>
                        </a:r>
                      </a:p>
                    </a:txBody>
                    <a:tcPr anchor="ctr">
                      <a:solidFill>
                        <a:schemeClr val="bg2"/>
                      </a:solidFill>
                    </a:tcPr>
                  </a:tc>
                  <a:tc>
                    <a:txBody>
                      <a:bodyPr/>
                      <a:lstStyle/>
                      <a:p>
                        <a:pPr algn="l"/>
                        <a:r>
                          <a:rPr lang="en-US" sz="1200" dirty="0">
                            <a:solidFill>
                              <a:schemeClr val="tx1"/>
                            </a:solidFill>
                          </a:rPr>
                          <a:t>Candidates</a:t>
                        </a:r>
                        <a:r>
                          <a:rPr lang="en-US" sz="1200" baseline="0" dirty="0">
                            <a:solidFill>
                              <a:schemeClr val="tx1"/>
                            </a:solidFill>
                          </a:rPr>
                          <a:t> with bottom </a:t>
                        </a:r>
                        <a:r>
                          <a:rPr lang="en-US" sz="1200" dirty="0">
                            <a:solidFill>
                              <a:schemeClr val="tx1"/>
                            </a:solidFill>
                          </a:rPr>
                          <a:t>PA/AC</a:t>
                        </a:r>
                      </a:p>
                    </a:txBody>
                    <a:tcPr anchor="ctr">
                      <a:solidFill>
                        <a:schemeClr val="bg2"/>
                      </a:solidFill>
                    </a:tcPr>
                  </a:tc>
                  <a:extLst>
                    <a:ext uri="{0D108BD9-81ED-4DB2-BD59-A6C34878D82A}">
                      <a16:rowId xmlns:a16="http://schemas.microsoft.com/office/drawing/2014/main" val="10000"/>
                    </a:ext>
                  </a:extLst>
                </a:tr>
                <a:tr h="482787">
                  <a:tc>
                    <a:txBody>
                      <a:bodyPr/>
                      <a:lstStyle/>
                      <a:p>
                        <a:pPr marL="0" indent="0" algn="l">
                          <a:buNone/>
                        </a:pPr>
                        <a:r>
                          <a:rPr lang="en-US" sz="1200" dirty="0"/>
                          <a:t>Satisfactory</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200" b="0" dirty="0"/>
                          <a:t>13</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200" b="1" dirty="0"/>
                          <a:t>9 (3 during)</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200" b="1" dirty="0"/>
                          <a:t>3</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200" b="1" dirty="0"/>
                          <a:t>1 (during)</a:t>
                        </a:r>
                      </a:p>
                    </a:txBody>
                    <a:tcPr anchor="ctr">
                      <a:solidFill>
                        <a:schemeClr val="bg2"/>
                      </a:solidFill>
                    </a:tcPr>
                  </a:tc>
                  <a:extLst>
                    <a:ext uri="{0D108BD9-81ED-4DB2-BD59-A6C34878D82A}">
                      <a16:rowId xmlns:a16="http://schemas.microsoft.com/office/drawing/2014/main" val="10001"/>
                    </a:ext>
                  </a:extLst>
                </a:tr>
                <a:tr h="473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Partially Satisfactory</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200" b="0" dirty="0"/>
                          <a:t>17</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200" b="1" dirty="0"/>
                          <a:t>5 (4 during)</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200" b="1" dirty="0"/>
                          <a:t>4 (during) </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200" b="1" dirty="0"/>
                          <a:t>8 (4 during)</a:t>
                        </a:r>
                      </a:p>
                    </a:txBody>
                    <a:tcPr anchor="ctr">
                      <a:solidFill>
                        <a:schemeClr val="bg2"/>
                      </a:solidFill>
                    </a:tcPr>
                  </a:tc>
                  <a:extLst>
                    <a:ext uri="{0D108BD9-81ED-4DB2-BD59-A6C34878D82A}">
                      <a16:rowId xmlns:a16="http://schemas.microsoft.com/office/drawing/2014/main" val="10002"/>
                    </a:ext>
                  </a:extLst>
                </a:tr>
                <a:tr h="4265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Unsatisfactory</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200" b="0" dirty="0"/>
                          <a:t>2</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200" b="1" dirty="0"/>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200" b="1" dirty="0"/>
                          <a:t>1 (after)</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200" b="1" dirty="0"/>
                          <a:t>1 (after)</a:t>
                        </a:r>
                      </a:p>
                    </a:txBody>
                    <a:tcPr anchor="ctr">
                      <a:solidFill>
                        <a:schemeClr val="bg2"/>
                      </a:solidFill>
                    </a:tcPr>
                  </a:tc>
                  <a:extLst>
                    <a:ext uri="{0D108BD9-81ED-4DB2-BD59-A6C34878D82A}">
                      <a16:rowId xmlns:a16="http://schemas.microsoft.com/office/drawing/2014/main" val="10003"/>
                    </a:ext>
                  </a:extLst>
                </a:tr>
              </a:tbl>
            </a:graphicData>
          </a:graphic>
        </p:graphicFrame>
        <p:sp>
          <p:nvSpPr>
            <p:cNvPr id="10" name="Content Placeholder 2"/>
            <p:cNvSpPr txBox="1">
              <a:spLocks/>
            </p:cNvSpPr>
            <p:nvPr/>
          </p:nvSpPr>
          <p:spPr>
            <a:xfrm>
              <a:off x="5253990" y="2744697"/>
              <a:ext cx="3874769" cy="365904"/>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600" b="1" dirty="0">
                  <a:solidFill>
                    <a:schemeClr val="tx1"/>
                  </a:solidFill>
                </a:rPr>
                <a:t>Audit Rating and Performance-Assessment Results</a:t>
              </a:r>
              <a:endParaRPr lang="en-US" sz="1200" b="1" dirty="0">
                <a:solidFill>
                  <a:schemeClr val="tx1"/>
                </a:solidFill>
              </a:endParaRPr>
            </a:p>
          </p:txBody>
        </p:sp>
      </p:grpSp>
      <p:sp>
        <p:nvSpPr>
          <p:cNvPr id="22" name="Rectangle 21"/>
          <p:cNvSpPr/>
          <p:nvPr/>
        </p:nvSpPr>
        <p:spPr>
          <a:xfrm>
            <a:off x="858931" y="4815455"/>
            <a:ext cx="6903943" cy="923330"/>
          </a:xfrm>
          <a:prstGeom prst="rect">
            <a:avLst/>
          </a:prstGeom>
        </p:spPr>
        <p:txBody>
          <a:bodyPr wrap="square">
            <a:spAutoFit/>
          </a:bodyPr>
          <a:lstStyle/>
          <a:p>
            <a:pPr>
              <a:defRPr/>
            </a:pPr>
            <a:r>
              <a:rPr lang="en-US" sz="1800" dirty="0">
                <a:latin typeface="+mj-lt"/>
              </a:rPr>
              <a:t>The table above shows how many of the Country Directors in charge during or after the review period (2013-2016) had top, middle or bottom performance and/or assessment ratings</a:t>
            </a:r>
          </a:p>
        </p:txBody>
      </p:sp>
    </p:spTree>
    <p:extLst>
      <p:ext uri="{BB962C8B-B14F-4D97-AF65-F5344CB8AC3E}">
        <p14:creationId xmlns:p14="http://schemas.microsoft.com/office/powerpoint/2010/main" val="2272844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Internal Study: Trends &amp; Conclusions</a:t>
            </a:r>
          </a:p>
        </p:txBody>
      </p:sp>
      <p:sp>
        <p:nvSpPr>
          <p:cNvPr id="3" name="Content Placeholder 2"/>
          <p:cNvSpPr>
            <a:spLocks noGrp="1"/>
          </p:cNvSpPr>
          <p:nvPr>
            <p:ph idx="1"/>
          </p:nvPr>
        </p:nvSpPr>
        <p:spPr>
          <a:xfrm>
            <a:off x="628650" y="1371600"/>
            <a:ext cx="7886700" cy="5105400"/>
          </a:xfrm>
        </p:spPr>
        <p:txBody>
          <a:bodyPr>
            <a:noAutofit/>
          </a:bodyPr>
          <a:lstStyle/>
          <a:p>
            <a:pPr marL="0" indent="0">
              <a:buNone/>
            </a:pPr>
            <a:r>
              <a:rPr lang="en-US" sz="1600" b="1" dirty="0">
                <a:solidFill>
                  <a:schemeClr val="tx1">
                    <a:lumMod val="85000"/>
                    <a:lumOff val="15000"/>
                  </a:schemeClr>
                </a:solidFill>
                <a:latin typeface="+mj-lt"/>
              </a:rPr>
              <a:t>The analysis yields the following main insights:</a:t>
            </a:r>
          </a:p>
          <a:p>
            <a:pPr marL="0" indent="0">
              <a:buNone/>
            </a:pPr>
            <a:r>
              <a:rPr lang="en-US" sz="1600" i="1" dirty="0">
                <a:solidFill>
                  <a:schemeClr val="tx1">
                    <a:lumMod val="85000"/>
                    <a:lumOff val="15000"/>
                  </a:schemeClr>
                </a:solidFill>
                <a:latin typeface="+mj-lt"/>
              </a:rPr>
              <a:t>Trends</a:t>
            </a:r>
          </a:p>
          <a:p>
            <a:pPr marL="342900" indent="-342900">
              <a:buFont typeface="+mj-lt"/>
              <a:buAutoNum type="arabicPeriod"/>
            </a:pPr>
            <a:r>
              <a:rPr lang="en-US" sz="1600" dirty="0">
                <a:solidFill>
                  <a:schemeClr val="tx1">
                    <a:lumMod val="85000"/>
                    <a:lumOff val="15000"/>
                  </a:schemeClr>
                </a:solidFill>
                <a:latin typeface="+mj-lt"/>
              </a:rPr>
              <a:t>Performance Appraisals have </a:t>
            </a:r>
            <a:r>
              <a:rPr lang="en-US" sz="1600" i="1" dirty="0">
                <a:solidFill>
                  <a:schemeClr val="tx1">
                    <a:lumMod val="85000"/>
                    <a:lumOff val="15000"/>
                  </a:schemeClr>
                </a:solidFill>
                <a:latin typeface="+mj-lt"/>
              </a:rPr>
              <a:t>consistently higher </a:t>
            </a:r>
            <a:r>
              <a:rPr lang="en-US" sz="1600" dirty="0">
                <a:solidFill>
                  <a:schemeClr val="tx1">
                    <a:lumMod val="85000"/>
                    <a:lumOff val="15000"/>
                  </a:schemeClr>
                </a:solidFill>
                <a:latin typeface="+mj-lt"/>
              </a:rPr>
              <a:t>ratings than Assessment Centre results.</a:t>
            </a:r>
          </a:p>
          <a:p>
            <a:pPr marL="342900" indent="-342900">
              <a:buFont typeface="+mj-lt"/>
              <a:buAutoNum type="arabicPeriod"/>
            </a:pPr>
            <a:r>
              <a:rPr lang="en-US" sz="1600" dirty="0">
                <a:solidFill>
                  <a:schemeClr val="tx1">
                    <a:lumMod val="85000"/>
                    <a:lumOff val="15000"/>
                  </a:schemeClr>
                </a:solidFill>
                <a:latin typeface="+mj-lt"/>
              </a:rPr>
              <a:t>Innovation is the </a:t>
            </a:r>
            <a:r>
              <a:rPr lang="en-US" sz="1600" i="1" dirty="0">
                <a:solidFill>
                  <a:schemeClr val="tx1">
                    <a:lumMod val="85000"/>
                    <a:lumOff val="15000"/>
                  </a:schemeClr>
                </a:solidFill>
                <a:latin typeface="+mj-lt"/>
              </a:rPr>
              <a:t>lowest</a:t>
            </a:r>
            <a:r>
              <a:rPr lang="en-US" sz="1600" dirty="0">
                <a:solidFill>
                  <a:schemeClr val="tx1">
                    <a:lumMod val="85000"/>
                    <a:lumOff val="15000"/>
                  </a:schemeClr>
                </a:solidFill>
                <a:latin typeface="+mj-lt"/>
              </a:rPr>
              <a:t> ranking competency in Performance and Assessment results. People Management is the </a:t>
            </a:r>
            <a:r>
              <a:rPr lang="en-US" sz="1600" i="1" dirty="0">
                <a:solidFill>
                  <a:schemeClr val="tx1">
                    <a:lumMod val="85000"/>
                    <a:lumOff val="15000"/>
                  </a:schemeClr>
                </a:solidFill>
                <a:latin typeface="+mj-lt"/>
              </a:rPr>
              <a:t>second lowest </a:t>
            </a:r>
            <a:r>
              <a:rPr lang="en-US" sz="1600" dirty="0">
                <a:solidFill>
                  <a:schemeClr val="tx1">
                    <a:lumMod val="85000"/>
                    <a:lumOff val="15000"/>
                  </a:schemeClr>
                </a:solidFill>
                <a:latin typeface="+mj-lt"/>
              </a:rPr>
              <a:t>Performance Appraisal competency.</a:t>
            </a:r>
          </a:p>
          <a:p>
            <a:pPr marL="342900" indent="-342900">
              <a:buFont typeface="+mj-lt"/>
              <a:buAutoNum type="arabicPeriod"/>
            </a:pPr>
            <a:r>
              <a:rPr lang="en-US" sz="1600" dirty="0">
                <a:solidFill>
                  <a:schemeClr val="tx1">
                    <a:lumMod val="85000"/>
                    <a:lumOff val="15000"/>
                  </a:schemeClr>
                </a:solidFill>
                <a:latin typeface="+mj-lt"/>
              </a:rPr>
              <a:t>Except for </a:t>
            </a:r>
            <a:r>
              <a:rPr lang="en-US" sz="1600" i="1" dirty="0">
                <a:solidFill>
                  <a:schemeClr val="tx1">
                    <a:lumMod val="85000"/>
                    <a:lumOff val="15000"/>
                  </a:schemeClr>
                </a:solidFill>
                <a:latin typeface="+mj-lt"/>
              </a:rPr>
              <a:t>Communication,</a:t>
            </a:r>
            <a:r>
              <a:rPr lang="en-US" sz="1600" dirty="0">
                <a:solidFill>
                  <a:schemeClr val="tx1">
                    <a:lumMod val="85000"/>
                    <a:lumOff val="15000"/>
                  </a:schemeClr>
                </a:solidFill>
                <a:latin typeface="+mj-lt"/>
              </a:rPr>
              <a:t> Assessment Centre results vary from year to year, suggesting differences in competencies of candidates who take part in the AC.</a:t>
            </a:r>
          </a:p>
          <a:p>
            <a:pPr marL="0" indent="0">
              <a:buNone/>
            </a:pPr>
            <a:r>
              <a:rPr lang="en-US" sz="1600" i="1" dirty="0">
                <a:solidFill>
                  <a:schemeClr val="tx1">
                    <a:lumMod val="85000"/>
                    <a:lumOff val="15000"/>
                  </a:schemeClr>
                </a:solidFill>
                <a:latin typeface="+mj-lt"/>
              </a:rPr>
              <a:t>Correlations and Additional Information</a:t>
            </a:r>
          </a:p>
          <a:p>
            <a:pPr marL="342900" indent="-342900">
              <a:buFont typeface="+mj-lt"/>
              <a:buAutoNum type="arabicPeriod"/>
            </a:pPr>
            <a:r>
              <a:rPr lang="en-US" sz="1600" dirty="0">
                <a:solidFill>
                  <a:schemeClr val="tx1">
                    <a:lumMod val="85000"/>
                    <a:lumOff val="15000"/>
                  </a:schemeClr>
                </a:solidFill>
                <a:latin typeface="+mj-lt"/>
              </a:rPr>
              <a:t>There is a relationship between performance and assessment ratings as well as overall audit ratings. </a:t>
            </a:r>
            <a:r>
              <a:rPr lang="en-US" sz="1600" b="1" dirty="0">
                <a:solidFill>
                  <a:schemeClr val="tx1">
                    <a:lumMod val="85000"/>
                    <a:lumOff val="15000"/>
                  </a:schemeClr>
                </a:solidFill>
                <a:latin typeface="+mj-lt"/>
              </a:rPr>
              <a:t>This suggests that the program is effective.</a:t>
            </a:r>
            <a:endParaRPr lang="en-US" sz="1600" dirty="0">
              <a:solidFill>
                <a:schemeClr val="tx1">
                  <a:lumMod val="85000"/>
                  <a:lumOff val="15000"/>
                </a:schemeClr>
              </a:solidFill>
              <a:latin typeface="+mj-lt"/>
            </a:endParaRPr>
          </a:p>
          <a:p>
            <a:pPr marL="342900" indent="-342900">
              <a:buFont typeface="+mj-lt"/>
              <a:buAutoNum type="arabicPeriod"/>
            </a:pPr>
            <a:r>
              <a:rPr lang="en-US" sz="1600" dirty="0">
                <a:solidFill>
                  <a:schemeClr val="tx1">
                    <a:lumMod val="85000"/>
                    <a:lumOff val="15000"/>
                  </a:schemeClr>
                </a:solidFill>
              </a:rPr>
              <a:t>The consistency of ‘Ready’ ratings and correlations found in high performing offices with top performing Country Directors, supports the discontinuation of the result ‘Ready with Development’ in 2016.</a:t>
            </a:r>
            <a:endParaRPr lang="en-US" sz="1600" b="1" dirty="0">
              <a:solidFill>
                <a:schemeClr val="tx1">
                  <a:lumMod val="85000"/>
                  <a:lumOff val="15000"/>
                </a:schemeClr>
              </a:solidFill>
              <a:latin typeface="+mj-lt"/>
            </a:endParaRPr>
          </a:p>
          <a:p>
            <a:pPr marL="342900" indent="-342900">
              <a:buFont typeface="+mj-lt"/>
              <a:buAutoNum type="arabicPeriod"/>
            </a:pPr>
            <a:r>
              <a:rPr lang="en-US" sz="1600" dirty="0">
                <a:solidFill>
                  <a:schemeClr val="tx1">
                    <a:lumMod val="85000"/>
                    <a:lumOff val="15000"/>
                  </a:schemeClr>
                </a:solidFill>
                <a:latin typeface="+mj-lt"/>
              </a:rPr>
              <a:t>However, in order to establish a causal relationship, data from the engagement surveys and program deliveries must be added and analyzed.</a:t>
            </a:r>
          </a:p>
        </p:txBody>
      </p:sp>
    </p:spTree>
    <p:extLst>
      <p:ext uri="{BB962C8B-B14F-4D97-AF65-F5344CB8AC3E}">
        <p14:creationId xmlns:p14="http://schemas.microsoft.com/office/powerpoint/2010/main" val="3505226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Summary</a:t>
            </a:r>
          </a:p>
        </p:txBody>
      </p:sp>
      <p:pic>
        <p:nvPicPr>
          <p:cNvPr id="4" name="Picture 3"/>
          <p:cNvPicPr>
            <a:picLocks noChangeAspect="1"/>
          </p:cNvPicPr>
          <p:nvPr/>
        </p:nvPicPr>
        <p:blipFill>
          <a:blip r:embed="rId3"/>
          <a:stretch>
            <a:fillRect/>
          </a:stretch>
        </p:blipFill>
        <p:spPr>
          <a:xfrm>
            <a:off x="585387" y="3517288"/>
            <a:ext cx="754773" cy="731988"/>
          </a:xfrm>
          <a:prstGeom prst="rect">
            <a:avLst/>
          </a:prstGeom>
        </p:spPr>
      </p:pic>
      <p:pic>
        <p:nvPicPr>
          <p:cNvPr id="5" name="Picture 4"/>
          <p:cNvPicPr>
            <a:picLocks noChangeAspect="1"/>
          </p:cNvPicPr>
          <p:nvPr/>
        </p:nvPicPr>
        <p:blipFill>
          <a:blip r:embed="rId4"/>
          <a:stretch>
            <a:fillRect/>
          </a:stretch>
        </p:blipFill>
        <p:spPr>
          <a:xfrm>
            <a:off x="609600" y="4356608"/>
            <a:ext cx="733797" cy="761052"/>
          </a:xfrm>
          <a:prstGeom prst="rect">
            <a:avLst/>
          </a:prstGeom>
        </p:spPr>
      </p:pic>
      <p:pic>
        <p:nvPicPr>
          <p:cNvPr id="6" name="Picture 5"/>
          <p:cNvPicPr>
            <a:picLocks noChangeAspect="1"/>
          </p:cNvPicPr>
          <p:nvPr/>
        </p:nvPicPr>
        <p:blipFill>
          <a:blip r:embed="rId5"/>
          <a:stretch>
            <a:fillRect/>
          </a:stretch>
        </p:blipFill>
        <p:spPr>
          <a:xfrm>
            <a:off x="580615" y="1788197"/>
            <a:ext cx="790985" cy="778429"/>
          </a:xfrm>
          <a:prstGeom prst="rect">
            <a:avLst/>
          </a:prstGeom>
        </p:spPr>
      </p:pic>
      <p:pic>
        <p:nvPicPr>
          <p:cNvPr id="7" name="Picture 6"/>
          <p:cNvPicPr>
            <a:picLocks noChangeAspect="1"/>
          </p:cNvPicPr>
          <p:nvPr/>
        </p:nvPicPr>
        <p:blipFill>
          <a:blip r:embed="rId6"/>
          <a:stretch>
            <a:fillRect/>
          </a:stretch>
        </p:blipFill>
        <p:spPr>
          <a:xfrm>
            <a:off x="628650" y="2677968"/>
            <a:ext cx="707896" cy="727978"/>
          </a:xfrm>
          <a:prstGeom prst="rect">
            <a:avLst/>
          </a:prstGeom>
        </p:spPr>
      </p:pic>
      <p:sp>
        <p:nvSpPr>
          <p:cNvPr id="8" name="Content Placeholder 5"/>
          <p:cNvSpPr>
            <a:spLocks noGrp="1"/>
          </p:cNvSpPr>
          <p:nvPr>
            <p:ph idx="1"/>
          </p:nvPr>
        </p:nvSpPr>
        <p:spPr>
          <a:xfrm>
            <a:off x="1905000" y="1600200"/>
            <a:ext cx="6781800" cy="4572000"/>
          </a:xfrm>
        </p:spPr>
        <p:txBody>
          <a:bodyPr>
            <a:normAutofit lnSpcReduction="10000"/>
          </a:bodyPr>
          <a:lstStyle/>
          <a:p>
            <a:pPr>
              <a:lnSpc>
                <a:spcPct val="120000"/>
              </a:lnSpc>
              <a:buClr>
                <a:schemeClr val="accent1">
                  <a:lumMod val="50000"/>
                </a:schemeClr>
              </a:buClr>
              <a:buFont typeface="Wingdings" panose="05000000000000000000" pitchFamily="2" charset="2"/>
              <a:buChar char="q"/>
            </a:pPr>
            <a:r>
              <a:rPr lang="en-US" altLang="en-US" dirty="0"/>
              <a:t>Assessing potential talent for the UN’s and UNDP’s most important leadership roles through </a:t>
            </a:r>
            <a:r>
              <a:rPr lang="en-US" altLang="en-US" b="1" dirty="0"/>
              <a:t>robust </a:t>
            </a:r>
            <a:r>
              <a:rPr lang="en-US" altLang="en-US" dirty="0"/>
              <a:t>and </a:t>
            </a:r>
            <a:r>
              <a:rPr lang="en-US" altLang="en-US" b="1" dirty="0"/>
              <a:t>demanding </a:t>
            </a:r>
            <a:r>
              <a:rPr lang="en-US" altLang="en-US" dirty="0"/>
              <a:t>methods with a high </a:t>
            </a:r>
            <a:r>
              <a:rPr lang="en-US" altLang="en-US" b="1" dirty="0"/>
              <a:t>validity</a:t>
            </a:r>
            <a:r>
              <a:rPr lang="en-US" altLang="en-US" dirty="0"/>
              <a:t>. </a:t>
            </a:r>
          </a:p>
          <a:p>
            <a:pPr>
              <a:lnSpc>
                <a:spcPct val="120000"/>
              </a:lnSpc>
              <a:buClr>
                <a:schemeClr val="accent1">
                  <a:lumMod val="50000"/>
                </a:schemeClr>
              </a:buClr>
              <a:buFont typeface="Wingdings" panose="05000000000000000000" pitchFamily="2" charset="2"/>
              <a:buChar char="q"/>
            </a:pPr>
            <a:r>
              <a:rPr lang="en-US" altLang="en-US" dirty="0"/>
              <a:t>Candidate Pools – applying fair selection principles valuing </a:t>
            </a:r>
            <a:r>
              <a:rPr lang="en-US" altLang="en-US" b="1" dirty="0"/>
              <a:t>service</a:t>
            </a:r>
            <a:r>
              <a:rPr lang="en-US" altLang="en-US" dirty="0"/>
              <a:t> and </a:t>
            </a:r>
            <a:r>
              <a:rPr lang="en-US" altLang="en-US" b="1" dirty="0"/>
              <a:t>performance</a:t>
            </a:r>
            <a:r>
              <a:rPr lang="en-US" altLang="en-US" dirty="0"/>
              <a:t>.</a:t>
            </a:r>
          </a:p>
          <a:p>
            <a:pPr>
              <a:lnSpc>
                <a:spcPct val="120000"/>
              </a:lnSpc>
              <a:buClr>
                <a:schemeClr val="accent1">
                  <a:lumMod val="50000"/>
                </a:schemeClr>
              </a:buClr>
              <a:buFont typeface="Wingdings" panose="05000000000000000000" pitchFamily="2" charset="2"/>
              <a:buChar char="q"/>
            </a:pPr>
            <a:r>
              <a:rPr lang="en-US" altLang="en-US" dirty="0"/>
              <a:t>Working towards </a:t>
            </a:r>
            <a:r>
              <a:rPr lang="en-US" altLang="en-US" b="1" dirty="0"/>
              <a:t>gender</a:t>
            </a:r>
            <a:r>
              <a:rPr lang="en-US" altLang="en-US" dirty="0"/>
              <a:t> and</a:t>
            </a:r>
            <a:r>
              <a:rPr lang="en-US" altLang="en-US" b="1" dirty="0"/>
              <a:t> diversity </a:t>
            </a:r>
            <a:r>
              <a:rPr lang="en-US" altLang="en-US" dirty="0"/>
              <a:t>targets at all levels.</a:t>
            </a:r>
          </a:p>
          <a:p>
            <a:pPr>
              <a:lnSpc>
                <a:spcPct val="120000"/>
              </a:lnSpc>
              <a:buClr>
                <a:schemeClr val="accent1">
                  <a:lumMod val="50000"/>
                </a:schemeClr>
              </a:buClr>
              <a:buFont typeface="Wingdings" panose="05000000000000000000" pitchFamily="2" charset="2"/>
              <a:buChar char="q"/>
            </a:pPr>
            <a:r>
              <a:rPr lang="en-US" altLang="en-US" dirty="0"/>
              <a:t>Consistently reviewing and developing our </a:t>
            </a:r>
            <a:r>
              <a:rPr lang="en-US" altLang="en-US" dirty="0" err="1"/>
              <a:t>programmes</a:t>
            </a:r>
            <a:r>
              <a:rPr lang="en-US" altLang="en-US" dirty="0"/>
              <a:t> to offer </a:t>
            </a:r>
            <a:r>
              <a:rPr lang="en-US" altLang="en-US" b="1" dirty="0"/>
              <a:t>best</a:t>
            </a:r>
            <a:r>
              <a:rPr lang="en-US" altLang="en-US" dirty="0"/>
              <a:t> and </a:t>
            </a:r>
            <a:r>
              <a:rPr lang="en-US" altLang="en-US" b="1" dirty="0"/>
              <a:t>next </a:t>
            </a:r>
            <a:r>
              <a:rPr lang="en-US" altLang="en-US" dirty="0"/>
              <a:t>practice.</a:t>
            </a:r>
          </a:p>
          <a:p>
            <a:pPr marL="0" indent="0">
              <a:buNone/>
            </a:pPr>
            <a:endParaRPr lang="en-US" altLang="en-US" dirty="0"/>
          </a:p>
          <a:p>
            <a:endParaRPr lang="en-US" altLang="en-US" dirty="0"/>
          </a:p>
          <a:p>
            <a:endParaRPr lang="en-US" altLang="en-US" dirty="0"/>
          </a:p>
        </p:txBody>
      </p:sp>
    </p:spTree>
    <p:extLst>
      <p:ext uri="{BB962C8B-B14F-4D97-AF65-F5344CB8AC3E}">
        <p14:creationId xmlns:p14="http://schemas.microsoft.com/office/powerpoint/2010/main" val="692228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2590800" y="1600200"/>
            <a:ext cx="7096539" cy="1446550"/>
          </a:xfrm>
          <a:prstGeom prst="rect">
            <a:avLst/>
          </a:prstGeom>
          <a:noFill/>
          <a:effectLst>
            <a:outerShdw blurRad="50800" dist="38100" algn="l" rotWithShape="0">
              <a:prstClr val="black">
                <a:alpha val="40000"/>
              </a:prstClr>
            </a:outerShdw>
          </a:effectLst>
        </p:spPr>
        <p:txBody>
          <a:bodyPr wrap="square" rtlCol="0">
            <a:spAutoFit/>
          </a:bodyPr>
          <a:lstStyle/>
          <a:p>
            <a:r>
              <a:rPr lang="en-US" sz="4400" b="1" dirty="0">
                <a:solidFill>
                  <a:srgbClr val="FFFF00"/>
                </a:solidFill>
                <a:effectLst>
                  <a:outerShdw blurRad="38100" dist="38100" dir="2700000" algn="tl">
                    <a:srgbClr val="000000">
                      <a:alpha val="43137"/>
                    </a:srgbClr>
                  </a:outerShdw>
                </a:effectLst>
                <a:cs typeface="Andalus" panose="02020603050405020304" pitchFamily="18" charset="-78"/>
              </a:rPr>
              <a:t>Empowered lives. Resilient nations. </a:t>
            </a:r>
          </a:p>
        </p:txBody>
      </p:sp>
      <p:sp>
        <p:nvSpPr>
          <p:cNvPr id="4" name="Rectangle 15"/>
          <p:cNvSpPr>
            <a:spLocks noChangeArrowheads="1"/>
          </p:cNvSpPr>
          <p:nvPr/>
        </p:nvSpPr>
        <p:spPr bwMode="auto">
          <a:xfrm>
            <a:off x="3581400" y="4986642"/>
            <a:ext cx="2942316" cy="15696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200" b="1">
                <a:solidFill>
                  <a:srgbClr val="2B5481"/>
                </a:solidFill>
                <a:latin typeface="Century Gothic" panose="020B0502020202020204" pitchFamily="34" charset="0"/>
              </a:defRPr>
            </a:lvl1pPr>
            <a:lvl2pPr marL="742950" indent="-285750">
              <a:spcBef>
                <a:spcPct val="20000"/>
              </a:spcBef>
              <a:buChar char="–"/>
              <a:defRPr sz="2200" b="1">
                <a:solidFill>
                  <a:srgbClr val="2B5481"/>
                </a:solidFill>
                <a:latin typeface="Century Gothic" panose="020B0502020202020204" pitchFamily="34" charset="0"/>
              </a:defRPr>
            </a:lvl2pPr>
            <a:lvl3pPr marL="1143000" indent="-228600">
              <a:spcBef>
                <a:spcPct val="20000"/>
              </a:spcBef>
              <a:buChar char="•"/>
              <a:defRPr sz="2200" b="1">
                <a:solidFill>
                  <a:srgbClr val="2B5481"/>
                </a:solidFill>
                <a:latin typeface="Century Gothic" panose="020B0502020202020204" pitchFamily="34" charset="0"/>
              </a:defRPr>
            </a:lvl3pPr>
            <a:lvl4pPr marL="1600200" indent="-228600">
              <a:spcBef>
                <a:spcPct val="20000"/>
              </a:spcBef>
              <a:buChar char="–"/>
              <a:defRPr sz="2200" b="1">
                <a:solidFill>
                  <a:srgbClr val="2B5481"/>
                </a:solidFill>
                <a:latin typeface="Century Gothic" panose="020B0502020202020204" pitchFamily="34" charset="0"/>
              </a:defRPr>
            </a:lvl4pPr>
            <a:lvl5pPr marL="2057400" indent="-228600">
              <a:spcBef>
                <a:spcPct val="20000"/>
              </a:spcBef>
              <a:buChar char="»"/>
              <a:defRPr sz="2200" b="1">
                <a:solidFill>
                  <a:srgbClr val="2B5481"/>
                </a:solidFill>
                <a:latin typeface="Century Gothic" panose="020B0502020202020204" pitchFamily="34" charset="0"/>
              </a:defRPr>
            </a:lvl5pPr>
            <a:lvl6pPr marL="2514600" indent="-228600" eaLnBrk="0" fontAlgn="base" hangingPunct="0">
              <a:spcBef>
                <a:spcPct val="20000"/>
              </a:spcBef>
              <a:spcAft>
                <a:spcPct val="0"/>
              </a:spcAft>
              <a:buChar char="»"/>
              <a:defRPr sz="2200" b="1">
                <a:solidFill>
                  <a:srgbClr val="2B5481"/>
                </a:solidFill>
                <a:latin typeface="Century Gothic" panose="020B0502020202020204" pitchFamily="34" charset="0"/>
              </a:defRPr>
            </a:lvl6pPr>
            <a:lvl7pPr marL="2971800" indent="-228600" eaLnBrk="0" fontAlgn="base" hangingPunct="0">
              <a:spcBef>
                <a:spcPct val="20000"/>
              </a:spcBef>
              <a:spcAft>
                <a:spcPct val="0"/>
              </a:spcAft>
              <a:buChar char="»"/>
              <a:defRPr sz="2200" b="1">
                <a:solidFill>
                  <a:srgbClr val="2B5481"/>
                </a:solidFill>
                <a:latin typeface="Century Gothic" panose="020B0502020202020204" pitchFamily="34" charset="0"/>
              </a:defRPr>
            </a:lvl7pPr>
            <a:lvl8pPr marL="3429000" indent="-228600" eaLnBrk="0" fontAlgn="base" hangingPunct="0">
              <a:spcBef>
                <a:spcPct val="20000"/>
              </a:spcBef>
              <a:spcAft>
                <a:spcPct val="0"/>
              </a:spcAft>
              <a:buChar char="»"/>
              <a:defRPr sz="2200" b="1">
                <a:solidFill>
                  <a:srgbClr val="2B5481"/>
                </a:solidFill>
                <a:latin typeface="Century Gothic" panose="020B0502020202020204" pitchFamily="34" charset="0"/>
              </a:defRPr>
            </a:lvl8pPr>
            <a:lvl9pPr marL="3886200" indent="-228600" eaLnBrk="0" fontAlgn="base" hangingPunct="0">
              <a:spcBef>
                <a:spcPct val="20000"/>
              </a:spcBef>
              <a:spcAft>
                <a:spcPct val="0"/>
              </a:spcAft>
              <a:buChar char="»"/>
              <a:defRPr sz="2200" b="1">
                <a:solidFill>
                  <a:srgbClr val="2B5481"/>
                </a:solidFill>
                <a:latin typeface="Century Gothic" panose="020B0502020202020204" pitchFamily="34" charset="0"/>
              </a:defRPr>
            </a:lvl9pPr>
          </a:lstStyle>
          <a:p>
            <a:pPr algn="r" eaLnBrk="1" hangingPunct="1">
              <a:spcBef>
                <a:spcPct val="0"/>
              </a:spcBef>
              <a:buFontTx/>
              <a:buNone/>
            </a:pPr>
            <a:r>
              <a:rPr lang="en-US" altLang="en-US" sz="3200" dirty="0">
                <a:solidFill>
                  <a:srgbClr val="FFFF00"/>
                </a:solidFill>
              </a:rPr>
              <a:t>Gracias </a:t>
            </a:r>
            <a:br>
              <a:rPr lang="en-US" altLang="en-US" sz="3200" dirty="0">
                <a:solidFill>
                  <a:srgbClr val="FFFF00"/>
                </a:solidFill>
              </a:rPr>
            </a:br>
            <a:r>
              <a:rPr lang="en-US" altLang="en-US" sz="3200" dirty="0">
                <a:solidFill>
                  <a:srgbClr val="FFFF00"/>
                </a:solidFill>
              </a:rPr>
              <a:t>Merci </a:t>
            </a:r>
          </a:p>
          <a:p>
            <a:pPr algn="r" eaLnBrk="1" hangingPunct="1">
              <a:spcBef>
                <a:spcPct val="0"/>
              </a:spcBef>
              <a:buFontTx/>
              <a:buNone/>
            </a:pPr>
            <a:r>
              <a:rPr lang="x-none" altLang="en-US" sz="3200" dirty="0">
                <a:solidFill>
                  <a:srgbClr val="FFFF00"/>
                </a:solidFill>
              </a:rPr>
              <a:t>ﺷﻜﺮﺍﹰ</a:t>
            </a:r>
            <a:r>
              <a:rPr lang="en-US" altLang="en-US" sz="3200" dirty="0">
                <a:solidFill>
                  <a:srgbClr val="FFFF00"/>
                </a:solidFill>
              </a:rPr>
              <a:t> </a:t>
            </a:r>
          </a:p>
        </p:txBody>
      </p:sp>
      <p:sp>
        <p:nvSpPr>
          <p:cNvPr id="5" name="Rectangle 16"/>
          <p:cNvSpPr>
            <a:spLocks noChangeArrowheads="1"/>
          </p:cNvSpPr>
          <p:nvPr/>
        </p:nvSpPr>
        <p:spPr bwMode="auto">
          <a:xfrm>
            <a:off x="6523716" y="4432644"/>
            <a:ext cx="5451475" cy="212365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200" b="1">
                <a:solidFill>
                  <a:srgbClr val="2B5481"/>
                </a:solidFill>
                <a:latin typeface="Century Gothic" panose="020B0502020202020204" pitchFamily="34" charset="0"/>
              </a:defRPr>
            </a:lvl1pPr>
            <a:lvl2pPr marL="742950" indent="-285750">
              <a:spcBef>
                <a:spcPct val="20000"/>
              </a:spcBef>
              <a:buChar char="–"/>
              <a:defRPr sz="2200" b="1">
                <a:solidFill>
                  <a:srgbClr val="2B5481"/>
                </a:solidFill>
                <a:latin typeface="Century Gothic" panose="020B0502020202020204" pitchFamily="34" charset="0"/>
              </a:defRPr>
            </a:lvl2pPr>
            <a:lvl3pPr marL="1143000" indent="-228600">
              <a:spcBef>
                <a:spcPct val="20000"/>
              </a:spcBef>
              <a:buChar char="•"/>
              <a:defRPr sz="2200" b="1">
                <a:solidFill>
                  <a:srgbClr val="2B5481"/>
                </a:solidFill>
                <a:latin typeface="Century Gothic" panose="020B0502020202020204" pitchFamily="34" charset="0"/>
              </a:defRPr>
            </a:lvl3pPr>
            <a:lvl4pPr marL="1600200" indent="-228600">
              <a:spcBef>
                <a:spcPct val="20000"/>
              </a:spcBef>
              <a:buChar char="–"/>
              <a:defRPr sz="2200" b="1">
                <a:solidFill>
                  <a:srgbClr val="2B5481"/>
                </a:solidFill>
                <a:latin typeface="Century Gothic" panose="020B0502020202020204" pitchFamily="34" charset="0"/>
              </a:defRPr>
            </a:lvl4pPr>
            <a:lvl5pPr marL="2057400" indent="-228600">
              <a:spcBef>
                <a:spcPct val="20000"/>
              </a:spcBef>
              <a:buChar char="»"/>
              <a:defRPr sz="2200" b="1">
                <a:solidFill>
                  <a:srgbClr val="2B5481"/>
                </a:solidFill>
                <a:latin typeface="Century Gothic" panose="020B0502020202020204" pitchFamily="34" charset="0"/>
              </a:defRPr>
            </a:lvl5pPr>
            <a:lvl6pPr marL="2514600" indent="-228600" eaLnBrk="0" fontAlgn="base" hangingPunct="0">
              <a:spcBef>
                <a:spcPct val="20000"/>
              </a:spcBef>
              <a:spcAft>
                <a:spcPct val="0"/>
              </a:spcAft>
              <a:buChar char="»"/>
              <a:defRPr sz="2200" b="1">
                <a:solidFill>
                  <a:srgbClr val="2B5481"/>
                </a:solidFill>
                <a:latin typeface="Century Gothic" panose="020B0502020202020204" pitchFamily="34" charset="0"/>
              </a:defRPr>
            </a:lvl6pPr>
            <a:lvl7pPr marL="2971800" indent="-228600" eaLnBrk="0" fontAlgn="base" hangingPunct="0">
              <a:spcBef>
                <a:spcPct val="20000"/>
              </a:spcBef>
              <a:spcAft>
                <a:spcPct val="0"/>
              </a:spcAft>
              <a:buChar char="»"/>
              <a:defRPr sz="2200" b="1">
                <a:solidFill>
                  <a:srgbClr val="2B5481"/>
                </a:solidFill>
                <a:latin typeface="Century Gothic" panose="020B0502020202020204" pitchFamily="34" charset="0"/>
              </a:defRPr>
            </a:lvl7pPr>
            <a:lvl8pPr marL="3429000" indent="-228600" eaLnBrk="0" fontAlgn="base" hangingPunct="0">
              <a:spcBef>
                <a:spcPct val="20000"/>
              </a:spcBef>
              <a:spcAft>
                <a:spcPct val="0"/>
              </a:spcAft>
              <a:buChar char="»"/>
              <a:defRPr sz="2200" b="1">
                <a:solidFill>
                  <a:srgbClr val="2B5481"/>
                </a:solidFill>
                <a:latin typeface="Century Gothic" panose="020B0502020202020204" pitchFamily="34" charset="0"/>
              </a:defRPr>
            </a:lvl8pPr>
            <a:lvl9pPr marL="3886200" indent="-228600" eaLnBrk="0" fontAlgn="base" hangingPunct="0">
              <a:spcBef>
                <a:spcPct val="20000"/>
              </a:spcBef>
              <a:spcAft>
                <a:spcPct val="0"/>
              </a:spcAft>
              <a:buChar char="»"/>
              <a:defRPr sz="2200" b="1">
                <a:solidFill>
                  <a:srgbClr val="2B5481"/>
                </a:solidFill>
                <a:latin typeface="Century Gothic" panose="020B0502020202020204" pitchFamily="34" charset="0"/>
              </a:defRPr>
            </a:lvl9pPr>
          </a:lstStyle>
          <a:p>
            <a:pPr eaLnBrk="1" hangingPunct="1">
              <a:spcBef>
                <a:spcPct val="0"/>
              </a:spcBef>
              <a:buFontTx/>
              <a:buNone/>
            </a:pPr>
            <a:br>
              <a:rPr lang="en-US" altLang="en-US" sz="3600" dirty="0">
                <a:solidFill>
                  <a:srgbClr val="808080"/>
                </a:solidFill>
              </a:rPr>
            </a:br>
            <a:r>
              <a:rPr lang="en-US" altLang="en-US" sz="3200" dirty="0">
                <a:solidFill>
                  <a:srgbClr val="FFFF00"/>
                </a:solidFill>
              </a:rPr>
              <a:t>Thank You </a:t>
            </a:r>
            <a:br>
              <a:rPr lang="en-US" altLang="en-US" sz="3200" dirty="0">
                <a:solidFill>
                  <a:srgbClr val="FFFF00"/>
                </a:solidFill>
              </a:rPr>
            </a:br>
            <a:r>
              <a:rPr lang="en-US" altLang="en-US" sz="3200" dirty="0">
                <a:solidFill>
                  <a:srgbClr val="FFFF00"/>
                </a:solidFill>
              </a:rPr>
              <a:t>Спасибо</a:t>
            </a:r>
          </a:p>
          <a:p>
            <a:pPr eaLnBrk="1" hangingPunct="1">
              <a:spcBef>
                <a:spcPct val="0"/>
              </a:spcBef>
              <a:buFontTx/>
              <a:buNone/>
            </a:pPr>
            <a:r>
              <a:rPr lang="en-US" altLang="en-US" sz="3200" dirty="0">
                <a:solidFill>
                  <a:srgbClr val="FFFF00"/>
                </a:solidFill>
              </a:rPr>
              <a:t>谢谢</a:t>
            </a:r>
          </a:p>
        </p:txBody>
      </p:sp>
      <p:sp>
        <p:nvSpPr>
          <p:cNvPr id="6" name="Rectangle 5"/>
          <p:cNvSpPr/>
          <p:nvPr/>
        </p:nvSpPr>
        <p:spPr bwMode="auto">
          <a:xfrm>
            <a:off x="7620000" y="0"/>
            <a:ext cx="1524000" cy="2057400"/>
          </a:xfrm>
          <a:prstGeom prst="rect">
            <a:avLst/>
          </a:prstGeom>
          <a:solidFill>
            <a:srgbClr val="FF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628650"/>
            <a:ext cx="1409700" cy="2857500"/>
          </a:xfrm>
          <a:prstGeom prst="rect">
            <a:avLst/>
          </a:prstGeom>
        </p:spPr>
      </p:pic>
    </p:spTree>
    <p:extLst>
      <p:ext uri="{BB962C8B-B14F-4D97-AF65-F5344CB8AC3E}">
        <p14:creationId xmlns:p14="http://schemas.microsoft.com/office/powerpoint/2010/main" val="137863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the RC/RR</a:t>
            </a:r>
            <a:endParaRPr lang="en-GB" dirty="0"/>
          </a:p>
        </p:txBody>
      </p:sp>
      <p:sp>
        <p:nvSpPr>
          <p:cNvPr id="3" name="Content Placeholder 2"/>
          <p:cNvSpPr>
            <a:spLocks noGrp="1"/>
          </p:cNvSpPr>
          <p:nvPr>
            <p:ph idx="1"/>
          </p:nvPr>
        </p:nvSpPr>
        <p:spPr>
          <a:xfrm>
            <a:off x="457200" y="1600201"/>
            <a:ext cx="7886700" cy="3886200"/>
          </a:xfrm>
        </p:spPr>
        <p:txBody>
          <a:bodyPr/>
          <a:lstStyle/>
          <a:p>
            <a:pPr algn="just">
              <a:buClr>
                <a:schemeClr val="accent1">
                  <a:lumMod val="50000"/>
                </a:schemeClr>
              </a:buClr>
              <a:buFont typeface="Wingdings" panose="05000000000000000000" pitchFamily="2" charset="2"/>
              <a:buChar char="q"/>
            </a:pPr>
            <a:r>
              <a:rPr lang="en-US" b="1" dirty="0"/>
              <a:t>Critical Elements</a:t>
            </a:r>
          </a:p>
          <a:p>
            <a:pPr lvl="1" algn="just">
              <a:buClr>
                <a:schemeClr val="accent1">
                  <a:lumMod val="50000"/>
                </a:schemeClr>
              </a:buClr>
              <a:buFont typeface="Wingdings" panose="05000000000000000000" pitchFamily="2" charset="2"/>
              <a:buChar char="§"/>
            </a:pPr>
            <a:r>
              <a:rPr lang="en-US" dirty="0"/>
              <a:t>Designated representative of the SG</a:t>
            </a:r>
          </a:p>
          <a:p>
            <a:pPr lvl="1" algn="just">
              <a:buClr>
                <a:schemeClr val="accent1">
                  <a:lumMod val="50000"/>
                </a:schemeClr>
              </a:buClr>
              <a:buFont typeface="Wingdings" panose="05000000000000000000" pitchFamily="2" charset="2"/>
              <a:buChar char="§"/>
            </a:pPr>
            <a:r>
              <a:rPr lang="en-US" dirty="0"/>
              <a:t>Convener of heads of all UN agencies in country</a:t>
            </a:r>
          </a:p>
          <a:p>
            <a:pPr lvl="1" algn="just">
              <a:buClr>
                <a:schemeClr val="accent1">
                  <a:lumMod val="50000"/>
                </a:schemeClr>
              </a:buClr>
              <a:buFont typeface="Wingdings" panose="05000000000000000000" pitchFamily="2" charset="2"/>
              <a:buChar char="§"/>
            </a:pPr>
            <a:r>
              <a:rPr lang="en-US" dirty="0"/>
              <a:t>Facilitator of UN agencies’ operational activities in country to ensure alignment with national plans and improve the overall contribution of the UN</a:t>
            </a:r>
          </a:p>
          <a:p>
            <a:pPr lvl="1" algn="just">
              <a:buClr>
                <a:schemeClr val="accent1">
                  <a:lumMod val="50000"/>
                </a:schemeClr>
              </a:buClr>
              <a:buFont typeface="Wingdings" panose="05000000000000000000" pitchFamily="2" charset="2"/>
              <a:buChar char="§"/>
            </a:pPr>
            <a:r>
              <a:rPr lang="en-US" dirty="0"/>
              <a:t>Coordination of all activities for development</a:t>
            </a:r>
          </a:p>
          <a:p>
            <a:pPr lvl="1" algn="just">
              <a:buClr>
                <a:schemeClr val="accent1">
                  <a:lumMod val="50000"/>
                </a:schemeClr>
              </a:buClr>
              <a:buFont typeface="Wingdings" panose="05000000000000000000" pitchFamily="2" charset="2"/>
              <a:buChar char="§"/>
            </a:pPr>
            <a:r>
              <a:rPr lang="en-US" dirty="0"/>
              <a:t>Accountable for UNDP programme and development results  </a:t>
            </a:r>
            <a:endParaRPr lang="en-GB" dirty="0"/>
          </a:p>
        </p:txBody>
      </p:sp>
      <p:pic>
        <p:nvPicPr>
          <p:cNvPr id="4" name="Picture 3"/>
          <p:cNvPicPr>
            <a:picLocks noChangeAspect="1"/>
          </p:cNvPicPr>
          <p:nvPr/>
        </p:nvPicPr>
        <p:blipFill>
          <a:blip r:embed="rId2"/>
          <a:stretch>
            <a:fillRect/>
          </a:stretch>
        </p:blipFill>
        <p:spPr>
          <a:xfrm>
            <a:off x="7010912" y="4830487"/>
            <a:ext cx="1332988" cy="1311828"/>
          </a:xfrm>
          <a:prstGeom prst="rect">
            <a:avLst/>
          </a:prstGeom>
        </p:spPr>
      </p:pic>
    </p:spTree>
    <p:extLst>
      <p:ext uri="{BB962C8B-B14F-4D97-AF65-F5344CB8AC3E}">
        <p14:creationId xmlns:p14="http://schemas.microsoft.com/office/powerpoint/2010/main" val="168161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10500" cy="817497"/>
          </a:xfrm>
        </p:spPr>
        <p:txBody>
          <a:bodyPr/>
          <a:lstStyle/>
          <a:p>
            <a:r>
              <a:rPr lang="en-US" dirty="0"/>
              <a:t>Competencies for the RC/RR Role</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7665615"/>
              </p:ext>
            </p:extLst>
          </p:nvPr>
        </p:nvGraphicFramePr>
        <p:xfrm>
          <a:off x="990600" y="1676400"/>
          <a:ext cx="6858000" cy="3844849"/>
        </p:xfrm>
        <a:graphic>
          <a:graphicData uri="http://schemas.openxmlformats.org/drawingml/2006/table">
            <a:tbl>
              <a:tblPr firstRow="1" firstCol="1" bandRow="1"/>
              <a:tblGrid>
                <a:gridCol w="3582987">
                  <a:extLst>
                    <a:ext uri="{9D8B030D-6E8A-4147-A177-3AD203B41FA5}">
                      <a16:colId xmlns:a16="http://schemas.microsoft.com/office/drawing/2014/main" val="20000"/>
                    </a:ext>
                  </a:extLst>
                </a:gridCol>
                <a:gridCol w="3275013">
                  <a:extLst>
                    <a:ext uri="{9D8B030D-6E8A-4147-A177-3AD203B41FA5}">
                      <a16:colId xmlns:a16="http://schemas.microsoft.com/office/drawing/2014/main" val="20001"/>
                    </a:ext>
                  </a:extLst>
                </a:gridCol>
              </a:tblGrid>
              <a:tr h="421352">
                <a:tc>
                  <a:txBody>
                    <a:bodyPr/>
                    <a:lstStyle/>
                    <a:p>
                      <a:pPr marL="0" marR="0" algn="ctr">
                        <a:spcBef>
                          <a:spcPts val="0"/>
                        </a:spcBef>
                        <a:spcAft>
                          <a:spcPts val="0"/>
                        </a:spcAft>
                      </a:pPr>
                      <a:r>
                        <a:rPr lang="en-GB" sz="1800" b="1" dirty="0">
                          <a:solidFill>
                            <a:schemeClr val="bg1"/>
                          </a:solidFill>
                          <a:effectLst/>
                          <a:latin typeface="+mn-lt"/>
                          <a:ea typeface="Times New Roman" panose="02020603050405020304" pitchFamily="18" charset="0"/>
                        </a:rPr>
                        <a:t>Domain</a:t>
                      </a:r>
                      <a:endParaRPr lang="en-GB" sz="1800" dirty="0">
                        <a:solidFill>
                          <a:schemeClr val="bg1"/>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GB" sz="1800" b="1" dirty="0">
                          <a:solidFill>
                            <a:schemeClr val="bg1"/>
                          </a:solidFill>
                          <a:effectLst/>
                          <a:latin typeface="+mn-lt"/>
                          <a:ea typeface="Times New Roman" panose="02020603050405020304" pitchFamily="18" charset="0"/>
                        </a:rPr>
                        <a:t>Competencies</a:t>
                      </a:r>
                      <a:endParaRPr lang="en-GB" sz="1800" dirty="0">
                        <a:solidFill>
                          <a:schemeClr val="bg1"/>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874048">
                <a:tc>
                  <a:txBody>
                    <a:bodyPr/>
                    <a:lstStyle/>
                    <a:p>
                      <a:pPr marL="0" marR="0" algn="just">
                        <a:spcBef>
                          <a:spcPts val="0"/>
                        </a:spcBef>
                        <a:spcAft>
                          <a:spcPts val="0"/>
                        </a:spcAft>
                      </a:pPr>
                      <a:r>
                        <a:rPr lang="en-GB" sz="1600" b="1" dirty="0">
                          <a:effectLst/>
                          <a:latin typeface="+mn-lt"/>
                          <a:ea typeface="Times New Roman" panose="02020603050405020304" pitchFamily="18" charset="0"/>
                        </a:rPr>
                        <a:t>Managing Complexity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just">
                        <a:buFont typeface="Symbol" panose="05050102010706020507" pitchFamily="18" charset="2"/>
                        <a:buChar char=""/>
                      </a:pPr>
                      <a:r>
                        <a:rPr lang="en-GB" sz="1600" dirty="0">
                          <a:effectLst/>
                          <a:latin typeface="+mn-lt"/>
                        </a:rPr>
                        <a:t>Analysis and Decision-Making</a:t>
                      </a:r>
                    </a:p>
                    <a:p>
                      <a:pPr marL="342900" lvl="0" indent="-342900" algn="just">
                        <a:buFont typeface="Symbol" panose="05050102010706020507" pitchFamily="18" charset="2"/>
                        <a:buChar char=""/>
                      </a:pPr>
                      <a:r>
                        <a:rPr lang="en-GB" sz="1600" dirty="0">
                          <a:effectLst/>
                          <a:latin typeface="+mn-lt"/>
                        </a:rPr>
                        <a:t>Strategic and Political Thinking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61559">
                <a:tc>
                  <a:txBody>
                    <a:bodyPr/>
                    <a:lstStyle/>
                    <a:p>
                      <a:pPr marL="0" marR="0" algn="just">
                        <a:spcBef>
                          <a:spcPts val="0"/>
                        </a:spcBef>
                        <a:spcAft>
                          <a:spcPts val="0"/>
                        </a:spcAft>
                      </a:pPr>
                      <a:r>
                        <a:rPr lang="en-GB" sz="1600" b="1" dirty="0">
                          <a:effectLst/>
                          <a:latin typeface="+mn-lt"/>
                          <a:ea typeface="Times New Roman" panose="02020603050405020304" pitchFamily="18" charset="0"/>
                        </a:rPr>
                        <a:t>Impact and Drive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Font typeface="Symbol" panose="05050102010706020507" pitchFamily="18" charset="2"/>
                        <a:buChar char=""/>
                      </a:pPr>
                      <a:r>
                        <a:rPr lang="en-GB" sz="1600" dirty="0">
                          <a:effectLst/>
                          <a:latin typeface="+mn-lt"/>
                        </a:rPr>
                        <a:t>Advocacy and Influence</a:t>
                      </a:r>
                    </a:p>
                    <a:p>
                      <a:pPr marL="342900" lvl="0" indent="-342900" algn="just">
                        <a:buFont typeface="Symbol" panose="05050102010706020507" pitchFamily="18" charset="2"/>
                        <a:buChar char=""/>
                      </a:pPr>
                      <a:r>
                        <a:rPr lang="en-GB" sz="1600" dirty="0">
                          <a:effectLst/>
                          <a:latin typeface="+mn-lt"/>
                        </a:rPr>
                        <a:t>Resilience </a:t>
                      </a:r>
                    </a:p>
                    <a:p>
                      <a:pPr marL="342900" lvl="0" indent="-342900" algn="just">
                        <a:buFont typeface="Symbol" panose="05050102010706020507" pitchFamily="18" charset="2"/>
                        <a:buChar char=""/>
                      </a:pPr>
                      <a:r>
                        <a:rPr lang="en-GB" sz="1600" dirty="0">
                          <a:effectLst/>
                          <a:latin typeface="+mn-lt"/>
                        </a:rPr>
                        <a:t>Principles, Values and Ethics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8767">
                <a:tc>
                  <a:txBody>
                    <a:bodyPr/>
                    <a:lstStyle/>
                    <a:p>
                      <a:pPr marL="0" marR="0" algn="just">
                        <a:spcBef>
                          <a:spcPts val="0"/>
                        </a:spcBef>
                        <a:spcAft>
                          <a:spcPts val="0"/>
                        </a:spcAft>
                      </a:pPr>
                      <a:r>
                        <a:rPr lang="en-GB" sz="1600" b="1" dirty="0">
                          <a:effectLst/>
                          <a:latin typeface="+mn-lt"/>
                          <a:ea typeface="Times New Roman" panose="02020603050405020304" pitchFamily="18" charset="0"/>
                        </a:rPr>
                        <a:t>Delivering Results </a:t>
                      </a:r>
                    </a:p>
                    <a:p>
                      <a:pPr marL="0" marR="0" algn="just">
                        <a:spcBef>
                          <a:spcPts val="0"/>
                        </a:spcBef>
                        <a:spcAft>
                          <a:spcPts val="0"/>
                        </a:spcAft>
                      </a:pPr>
                      <a:endParaRPr lang="en-GB" sz="16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Font typeface="Symbol" panose="05050102010706020507" pitchFamily="18" charset="2"/>
                        <a:buChar char=""/>
                      </a:pPr>
                      <a:r>
                        <a:rPr lang="en-GB" sz="1600" dirty="0">
                          <a:effectLst/>
                          <a:latin typeface="+mn-lt"/>
                        </a:rPr>
                        <a:t>Planning and Organising</a:t>
                      </a:r>
                    </a:p>
                    <a:p>
                      <a:pPr marL="342900" lvl="0" indent="-342900" algn="l">
                        <a:buFont typeface="Symbol" panose="05050102010706020507" pitchFamily="18" charset="2"/>
                        <a:buChar char=""/>
                      </a:pPr>
                      <a:r>
                        <a:rPr lang="en-GB" sz="1600" dirty="0">
                          <a:effectLst/>
                          <a:latin typeface="+mn-lt"/>
                        </a:rPr>
                        <a:t>Drive for Results and Accountability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56370">
                <a:tc>
                  <a:txBody>
                    <a:bodyPr/>
                    <a:lstStyle/>
                    <a:p>
                      <a:pPr marL="0" marR="0" algn="just">
                        <a:spcBef>
                          <a:spcPts val="0"/>
                        </a:spcBef>
                        <a:spcAft>
                          <a:spcPts val="0"/>
                        </a:spcAft>
                      </a:pPr>
                      <a:r>
                        <a:rPr lang="en-GB" sz="1600" b="1" dirty="0">
                          <a:effectLst/>
                          <a:latin typeface="+mn-lt"/>
                          <a:ea typeface="Times New Roman" panose="02020603050405020304" pitchFamily="18" charset="0"/>
                        </a:rPr>
                        <a:t>Leading and Engaging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Font typeface="Symbol" panose="05050102010706020507" pitchFamily="18" charset="2"/>
                        <a:buChar char=""/>
                      </a:pPr>
                      <a:r>
                        <a:rPr lang="en-GB" sz="1600" dirty="0">
                          <a:effectLst/>
                          <a:latin typeface="+mn-lt"/>
                        </a:rPr>
                        <a:t>Leading and Managing People</a:t>
                      </a:r>
                    </a:p>
                    <a:p>
                      <a:pPr marL="342900" lvl="0" indent="-342900" algn="just">
                        <a:buFont typeface="Symbol" panose="05050102010706020507" pitchFamily="18" charset="2"/>
                        <a:buChar char=""/>
                      </a:pPr>
                      <a:r>
                        <a:rPr lang="en-GB" sz="1600" dirty="0">
                          <a:effectLst/>
                          <a:latin typeface="+mn-lt"/>
                        </a:rPr>
                        <a:t>Engaging and Nurturing Partners/ Stakeholders</a:t>
                      </a:r>
                      <a:r>
                        <a:rPr lang="en-GB" sz="1600" dirty="0">
                          <a:effectLst/>
                          <a:latin typeface="+mn-lt"/>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35599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48200" y="3733800"/>
            <a:ext cx="4267200" cy="2443082"/>
          </a:xfrm>
          <a:prstGeom prst="rect">
            <a:avLst/>
          </a:prstGeom>
          <a:solidFill>
            <a:schemeClr val="accent1">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6" name="Rectangle 5"/>
          <p:cNvSpPr/>
          <p:nvPr/>
        </p:nvSpPr>
        <p:spPr>
          <a:xfrm>
            <a:off x="4648200" y="1066800"/>
            <a:ext cx="4267200" cy="2514600"/>
          </a:xfrm>
          <a:prstGeom prst="rect">
            <a:avLst/>
          </a:prstGeom>
          <a:solidFill>
            <a:schemeClr val="accent1">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 name="Rectangle 4"/>
          <p:cNvSpPr/>
          <p:nvPr/>
        </p:nvSpPr>
        <p:spPr>
          <a:xfrm>
            <a:off x="228601" y="3733800"/>
            <a:ext cx="4267200" cy="2459782"/>
          </a:xfrm>
          <a:prstGeom prst="rect">
            <a:avLst/>
          </a:prstGeom>
          <a:solidFill>
            <a:schemeClr val="accent1">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4" name="Rectangle 3"/>
          <p:cNvSpPr/>
          <p:nvPr/>
        </p:nvSpPr>
        <p:spPr>
          <a:xfrm>
            <a:off x="228600" y="1066800"/>
            <a:ext cx="4267200" cy="2514600"/>
          </a:xfrm>
          <a:prstGeom prst="rect">
            <a:avLst/>
          </a:prstGeom>
          <a:solidFill>
            <a:schemeClr val="accent1">
              <a:lumMod val="20000"/>
              <a:lumOff val="80000"/>
            </a:schemeClr>
          </a:solidFill>
          <a:ln w="28575">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500" dirty="0"/>
          </a:p>
        </p:txBody>
      </p:sp>
      <p:sp>
        <p:nvSpPr>
          <p:cNvPr id="3" name="Rectangle 1"/>
          <p:cNvSpPr>
            <a:spLocks noChangeArrowheads="1"/>
          </p:cNvSpPr>
          <p:nvPr/>
        </p:nvSpPr>
        <p:spPr bwMode="auto">
          <a:xfrm>
            <a:off x="2345532" y="2705078"/>
            <a:ext cx="13856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500" dirty="0"/>
          </a:p>
        </p:txBody>
      </p:sp>
      <p:sp>
        <p:nvSpPr>
          <p:cNvPr id="8" name="TextBox 7"/>
          <p:cNvSpPr txBox="1"/>
          <p:nvPr/>
        </p:nvSpPr>
        <p:spPr>
          <a:xfrm>
            <a:off x="228600" y="1066800"/>
            <a:ext cx="2971800" cy="1354986"/>
          </a:xfrm>
          <a:prstGeom prst="rect">
            <a:avLst/>
          </a:prstGeom>
          <a:noFill/>
        </p:spPr>
        <p:txBody>
          <a:bodyPr wrap="square" rtlCol="0">
            <a:spAutoFit/>
          </a:bodyPr>
          <a:lstStyle/>
          <a:p>
            <a:r>
              <a:rPr lang="en-US" sz="1500" b="1" dirty="0">
                <a:solidFill>
                  <a:schemeClr val="accent6"/>
                </a:solidFill>
              </a:rPr>
              <a:t>Managing Complexity</a:t>
            </a:r>
          </a:p>
          <a:p>
            <a:endParaRPr lang="en-CA" sz="900" dirty="0"/>
          </a:p>
          <a:p>
            <a:r>
              <a:rPr lang="en-CA" sz="900" b="1" dirty="0"/>
              <a:t>The Resident Coordinator analyzes complex information identifying key issues, patterns and linkages.</a:t>
            </a:r>
            <a:endParaRPr lang="en-US" sz="900" b="1" dirty="0"/>
          </a:p>
          <a:p>
            <a:pPr algn="just">
              <a:lnSpc>
                <a:spcPct val="107000"/>
              </a:lnSpc>
              <a:spcBef>
                <a:spcPts val="0"/>
              </a:spcBef>
              <a:spcAft>
                <a:spcPts val="0"/>
              </a:spcAft>
            </a:pPr>
            <a:r>
              <a:rPr lang="en-CA" sz="1500" dirty="0"/>
              <a:t>      </a:t>
            </a:r>
            <a:endParaRPr lang="en-CA" sz="900" b="1" dirty="0"/>
          </a:p>
          <a:p>
            <a:endParaRPr lang="en-US" sz="15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219200"/>
            <a:ext cx="958265" cy="685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438400"/>
            <a:ext cx="384545" cy="48781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2320" y="2514600"/>
            <a:ext cx="516680" cy="411480"/>
          </a:xfrm>
          <a:prstGeom prst="rect">
            <a:avLst/>
          </a:prstGeom>
        </p:spPr>
      </p:pic>
      <p:sp>
        <p:nvSpPr>
          <p:cNvPr id="13" name="TextBox 12"/>
          <p:cNvSpPr txBox="1"/>
          <p:nvPr/>
        </p:nvSpPr>
        <p:spPr>
          <a:xfrm>
            <a:off x="4724400" y="1066800"/>
            <a:ext cx="2551434" cy="1216487"/>
          </a:xfrm>
          <a:prstGeom prst="rect">
            <a:avLst/>
          </a:prstGeom>
          <a:noFill/>
        </p:spPr>
        <p:txBody>
          <a:bodyPr wrap="square" rtlCol="0">
            <a:spAutoFit/>
          </a:bodyPr>
          <a:lstStyle/>
          <a:p>
            <a:r>
              <a:rPr lang="en-CA" sz="1500" b="1" dirty="0">
                <a:solidFill>
                  <a:srgbClr val="FF0000"/>
                </a:solidFill>
              </a:rPr>
              <a:t>Delivering Results</a:t>
            </a:r>
          </a:p>
          <a:p>
            <a:endParaRPr lang="en-CA" sz="900" b="1" dirty="0"/>
          </a:p>
          <a:p>
            <a:r>
              <a:rPr lang="en-CA" sz="900" b="1" dirty="0"/>
              <a:t>The Resident Coordinator sets clearly defined and challenging objectives. </a:t>
            </a:r>
            <a:endParaRPr lang="en-US" sz="900" b="1" dirty="0"/>
          </a:p>
          <a:p>
            <a:pPr>
              <a:lnSpc>
                <a:spcPct val="107000"/>
              </a:lnSpc>
              <a:spcBef>
                <a:spcPts val="0"/>
              </a:spcBef>
              <a:spcAft>
                <a:spcPts val="0"/>
              </a:spcAft>
            </a:pPr>
            <a:r>
              <a:rPr lang="en-CA" sz="1500" b="1" dirty="0"/>
              <a:t>               </a:t>
            </a:r>
            <a:endParaRPr lang="en-CA" sz="900" b="1" dirty="0"/>
          </a:p>
          <a:p>
            <a:endParaRPr lang="en-US" sz="1500" b="1"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3000" y="2362200"/>
            <a:ext cx="613710" cy="48006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800" y="1219200"/>
            <a:ext cx="1223573" cy="754380"/>
          </a:xfrm>
          <a:prstGeom prst="rect">
            <a:avLst/>
          </a:prstGeom>
        </p:spPr>
      </p:pic>
      <p:sp>
        <p:nvSpPr>
          <p:cNvPr id="17" name="TextBox 16"/>
          <p:cNvSpPr txBox="1"/>
          <p:nvPr/>
        </p:nvSpPr>
        <p:spPr>
          <a:xfrm>
            <a:off x="219991" y="2928820"/>
            <a:ext cx="1554254" cy="660437"/>
          </a:xfrm>
          <a:prstGeom prst="rect">
            <a:avLst/>
          </a:prstGeom>
          <a:noFill/>
        </p:spPr>
        <p:txBody>
          <a:bodyPr wrap="square" rtlCol="0">
            <a:spAutoFit/>
          </a:bodyPr>
          <a:lstStyle/>
          <a:p>
            <a:pPr>
              <a:lnSpc>
                <a:spcPct val="107000"/>
              </a:lnSpc>
              <a:spcBef>
                <a:spcPts val="0"/>
              </a:spcBef>
              <a:spcAft>
                <a:spcPts val="0"/>
              </a:spcAft>
            </a:pPr>
            <a:r>
              <a:rPr lang="en-CA" sz="900" b="1" dirty="0"/>
              <a:t>Analysis &amp; Decision-Making </a:t>
            </a:r>
          </a:p>
          <a:p>
            <a:pPr algn="just">
              <a:lnSpc>
                <a:spcPct val="107000"/>
              </a:lnSpc>
              <a:spcBef>
                <a:spcPts val="0"/>
              </a:spcBef>
              <a:spcAft>
                <a:spcPts val="0"/>
              </a:spcAft>
            </a:pPr>
            <a:r>
              <a:rPr lang="en-CA" sz="825" dirty="0"/>
              <a:t>Takes clear, well thought </a:t>
            </a:r>
          </a:p>
          <a:p>
            <a:pPr algn="just">
              <a:lnSpc>
                <a:spcPct val="107000"/>
              </a:lnSpc>
              <a:spcBef>
                <a:spcPts val="0"/>
              </a:spcBef>
              <a:spcAft>
                <a:spcPts val="0"/>
              </a:spcAft>
            </a:pPr>
            <a:r>
              <a:rPr lang="en-CA" sz="825" dirty="0"/>
              <a:t>out and timely decisions. </a:t>
            </a:r>
          </a:p>
        </p:txBody>
      </p:sp>
      <p:sp>
        <p:nvSpPr>
          <p:cNvPr id="18" name="TextBox 17"/>
          <p:cNvSpPr txBox="1"/>
          <p:nvPr/>
        </p:nvSpPr>
        <p:spPr>
          <a:xfrm>
            <a:off x="2775451" y="2895600"/>
            <a:ext cx="1644149" cy="660437"/>
          </a:xfrm>
          <a:prstGeom prst="rect">
            <a:avLst/>
          </a:prstGeom>
          <a:noFill/>
        </p:spPr>
        <p:txBody>
          <a:bodyPr wrap="square" rtlCol="0">
            <a:spAutoFit/>
          </a:bodyPr>
          <a:lstStyle/>
          <a:p>
            <a:pPr>
              <a:lnSpc>
                <a:spcPct val="107000"/>
              </a:lnSpc>
              <a:spcBef>
                <a:spcPts val="0"/>
              </a:spcBef>
              <a:spcAft>
                <a:spcPts val="0"/>
              </a:spcAft>
            </a:pPr>
            <a:r>
              <a:rPr lang="en-CA" sz="900" b="1" dirty="0"/>
              <a:t>Strategic &amp; Political Thinking </a:t>
            </a:r>
            <a:r>
              <a:rPr lang="en-CA" sz="825" dirty="0"/>
              <a:t>Considers a broad range of issues, assesses the political environment. </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4981433" y="2851215"/>
            <a:ext cx="1830520" cy="783997"/>
          </a:xfrm>
          <a:prstGeom prst="rect">
            <a:avLst/>
          </a:prstGeom>
          <a:noFill/>
        </p:spPr>
        <p:txBody>
          <a:bodyPr wrap="square" rtlCol="0">
            <a:spAutoFit/>
          </a:bodyPr>
          <a:lstStyle/>
          <a:p>
            <a:pPr>
              <a:lnSpc>
                <a:spcPct val="107000"/>
              </a:lnSpc>
              <a:spcBef>
                <a:spcPts val="0"/>
              </a:spcBef>
              <a:spcAft>
                <a:spcPts val="0"/>
              </a:spcAft>
            </a:pPr>
            <a:r>
              <a:rPr lang="en-CA" sz="900" b="1" dirty="0"/>
              <a:t>Planning &amp; Organizing  </a:t>
            </a:r>
          </a:p>
          <a:p>
            <a:pPr>
              <a:lnSpc>
                <a:spcPct val="107000"/>
              </a:lnSpc>
              <a:spcBef>
                <a:spcPts val="0"/>
              </a:spcBef>
              <a:spcAft>
                <a:spcPts val="0"/>
              </a:spcAft>
            </a:pPr>
            <a:r>
              <a:rPr lang="en-CA" sz="825" dirty="0"/>
              <a:t>Takes action steps and                        identifies and mobilizes the required resources to accomplish objectives.</a:t>
            </a:r>
          </a:p>
        </p:txBody>
      </p:sp>
      <p:sp>
        <p:nvSpPr>
          <p:cNvPr id="20" name="TextBox 19"/>
          <p:cNvSpPr txBox="1"/>
          <p:nvPr/>
        </p:nvSpPr>
        <p:spPr>
          <a:xfrm>
            <a:off x="6964380" y="2667000"/>
            <a:ext cx="1959356" cy="932178"/>
          </a:xfrm>
          <a:prstGeom prst="rect">
            <a:avLst/>
          </a:prstGeom>
          <a:noFill/>
        </p:spPr>
        <p:txBody>
          <a:bodyPr wrap="square" rtlCol="0">
            <a:spAutoFit/>
          </a:bodyPr>
          <a:lstStyle/>
          <a:p>
            <a:pPr>
              <a:lnSpc>
                <a:spcPct val="107000"/>
              </a:lnSpc>
              <a:spcBef>
                <a:spcPts val="0"/>
              </a:spcBef>
              <a:spcAft>
                <a:spcPts val="0"/>
              </a:spcAft>
            </a:pPr>
            <a:r>
              <a:rPr lang="en-CA" sz="900" b="1" dirty="0"/>
              <a:t>Drive for Results &amp; Accountability </a:t>
            </a:r>
          </a:p>
          <a:p>
            <a:pPr>
              <a:lnSpc>
                <a:spcPct val="107000"/>
              </a:lnSpc>
              <a:spcBef>
                <a:spcPts val="0"/>
              </a:spcBef>
              <a:spcAft>
                <a:spcPts val="0"/>
              </a:spcAft>
            </a:pPr>
            <a:r>
              <a:rPr lang="en-CA" sz="825" dirty="0"/>
              <a:t>Sets and maintains high standards for the work of self and others and drives an organizational culture focused on results.  </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p:cNvSpPr txBox="1"/>
          <p:nvPr/>
        </p:nvSpPr>
        <p:spPr>
          <a:xfrm>
            <a:off x="228600" y="3733800"/>
            <a:ext cx="2887047" cy="600164"/>
          </a:xfrm>
          <a:prstGeom prst="rect">
            <a:avLst/>
          </a:prstGeom>
          <a:noFill/>
        </p:spPr>
        <p:txBody>
          <a:bodyPr wrap="square" rtlCol="0">
            <a:spAutoFit/>
          </a:bodyPr>
          <a:lstStyle/>
          <a:p>
            <a:r>
              <a:rPr lang="en-US" sz="1500" b="1" dirty="0">
                <a:solidFill>
                  <a:srgbClr val="0070C0"/>
                </a:solidFill>
              </a:rPr>
              <a:t>Leading &amp; Engaging</a:t>
            </a:r>
          </a:p>
          <a:p>
            <a:r>
              <a:rPr lang="en-CA" sz="900" b="1" dirty="0"/>
              <a:t>The Resident Coordinator mobilizes others to respond to immediate and long term needs. </a:t>
            </a:r>
            <a:endParaRPr lang="en-US" sz="900" b="1" dirty="0"/>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0" y="4724400"/>
            <a:ext cx="694800" cy="480060"/>
          </a:xfrm>
          <a:prstGeom prst="rect">
            <a:avLst/>
          </a:prstGeom>
        </p:spPr>
      </p:pic>
      <p:sp>
        <p:nvSpPr>
          <p:cNvPr id="23" name="TextBox 22"/>
          <p:cNvSpPr txBox="1"/>
          <p:nvPr/>
        </p:nvSpPr>
        <p:spPr>
          <a:xfrm>
            <a:off x="228600" y="5181600"/>
            <a:ext cx="1583431" cy="660437"/>
          </a:xfrm>
          <a:prstGeom prst="rect">
            <a:avLst/>
          </a:prstGeom>
          <a:noFill/>
        </p:spPr>
        <p:txBody>
          <a:bodyPr wrap="square" rtlCol="0">
            <a:spAutoFit/>
          </a:bodyPr>
          <a:lstStyle/>
          <a:p>
            <a:pPr algn="just">
              <a:lnSpc>
                <a:spcPct val="107000"/>
              </a:lnSpc>
              <a:spcBef>
                <a:spcPts val="0"/>
              </a:spcBef>
              <a:spcAft>
                <a:spcPts val="0"/>
              </a:spcAft>
            </a:pPr>
            <a:r>
              <a:rPr lang="en-CA" sz="900" b="1" dirty="0"/>
              <a:t>Leading &amp; Managing People</a:t>
            </a:r>
          </a:p>
          <a:p>
            <a:pPr>
              <a:lnSpc>
                <a:spcPct val="107000"/>
              </a:lnSpc>
              <a:spcBef>
                <a:spcPts val="0"/>
              </a:spcBef>
              <a:spcAft>
                <a:spcPts val="0"/>
              </a:spcAft>
            </a:pPr>
            <a:r>
              <a:rPr lang="en-CA" sz="825" dirty="0"/>
              <a:t>Develops shared purpose, provides clear direction.</a:t>
            </a:r>
            <a:endParaRPr lang="en-US" sz="825" dirty="0"/>
          </a:p>
        </p:txBody>
      </p:sp>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05200" y="3810000"/>
            <a:ext cx="923646" cy="685800"/>
          </a:xfrm>
          <a:prstGeom prst="rect">
            <a:avLst/>
          </a:prstGeom>
        </p:spPr>
      </p:pic>
      <p:sp>
        <p:nvSpPr>
          <p:cNvPr id="25" name="TextBox 24"/>
          <p:cNvSpPr txBox="1"/>
          <p:nvPr/>
        </p:nvSpPr>
        <p:spPr>
          <a:xfrm>
            <a:off x="2133600" y="5181600"/>
            <a:ext cx="2439344" cy="796308"/>
          </a:xfrm>
          <a:prstGeom prst="rect">
            <a:avLst/>
          </a:prstGeom>
          <a:noFill/>
        </p:spPr>
        <p:txBody>
          <a:bodyPr wrap="square" rtlCol="0">
            <a:spAutoFit/>
          </a:bodyPr>
          <a:lstStyle/>
          <a:p>
            <a:pPr>
              <a:lnSpc>
                <a:spcPct val="107000"/>
              </a:lnSpc>
              <a:spcBef>
                <a:spcPts val="0"/>
              </a:spcBef>
              <a:spcAft>
                <a:spcPts val="0"/>
              </a:spcAft>
            </a:pPr>
            <a:r>
              <a:rPr lang="en-CA" sz="900" b="1" dirty="0"/>
              <a:t>Engaging &amp; Nurturing Partners &amp; Stakeholders</a:t>
            </a:r>
          </a:p>
          <a:p>
            <a:pPr>
              <a:lnSpc>
                <a:spcPct val="107000"/>
              </a:lnSpc>
              <a:spcBef>
                <a:spcPts val="0"/>
              </a:spcBef>
              <a:spcAft>
                <a:spcPts val="0"/>
              </a:spcAft>
            </a:pPr>
            <a:r>
              <a:rPr lang="en-CA" sz="825" dirty="0"/>
              <a:t>Identifies key partners and stakeholders to engage to accomplish work, building trust, rapport and understanding.</a:t>
            </a:r>
            <a:endParaRPr lang="en-US" sz="825"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9800" y="4724400"/>
            <a:ext cx="1146353" cy="480060"/>
          </a:xfrm>
          <a:prstGeom prst="rect">
            <a:avLst/>
          </a:prstGeom>
        </p:spPr>
      </p:pic>
      <p:sp>
        <p:nvSpPr>
          <p:cNvPr id="27" name="TextBox 26"/>
          <p:cNvSpPr txBox="1"/>
          <p:nvPr/>
        </p:nvSpPr>
        <p:spPr>
          <a:xfrm>
            <a:off x="4724400" y="3701914"/>
            <a:ext cx="2514600" cy="1179105"/>
          </a:xfrm>
          <a:prstGeom prst="rect">
            <a:avLst/>
          </a:prstGeom>
          <a:noFill/>
        </p:spPr>
        <p:txBody>
          <a:bodyPr wrap="square" rtlCol="0">
            <a:spAutoFit/>
          </a:bodyPr>
          <a:lstStyle/>
          <a:p>
            <a:pPr algn="just">
              <a:lnSpc>
                <a:spcPct val="107000"/>
              </a:lnSpc>
            </a:pPr>
            <a:r>
              <a:rPr lang="en-CA" sz="1500" b="1" dirty="0">
                <a:solidFill>
                  <a:schemeClr val="accent2"/>
                </a:solidFill>
              </a:rPr>
              <a:t>Impact &amp; Drive</a:t>
            </a:r>
          </a:p>
          <a:p>
            <a:pPr>
              <a:lnSpc>
                <a:spcPct val="107000"/>
              </a:lnSpc>
            </a:pPr>
            <a:r>
              <a:rPr lang="en-CA" sz="900" b="1" dirty="0"/>
              <a:t>The Resident Coordinator influences opportunistically promoting the values and principles of the UN System.</a:t>
            </a:r>
            <a:endParaRPr lang="en-CA" sz="900" b="1" dirty="0">
              <a:solidFill>
                <a:schemeClr val="accent2"/>
              </a:solidFill>
            </a:endParaRPr>
          </a:p>
          <a:p>
            <a:pPr algn="just">
              <a:lnSpc>
                <a:spcPct val="107000"/>
              </a:lnSpc>
            </a:pPr>
            <a:endParaRPr lang="en-CA" sz="1200" dirty="0"/>
          </a:p>
          <a:p>
            <a:pPr algn="just">
              <a:lnSpc>
                <a:spcPct val="107000"/>
              </a:lnSpc>
            </a:pPr>
            <a:endParaRPr lang="en-US" sz="1200" dirty="0"/>
          </a:p>
        </p:txBody>
      </p:sp>
      <p:sp>
        <p:nvSpPr>
          <p:cNvPr id="28" name="TextBox 27"/>
          <p:cNvSpPr txBox="1"/>
          <p:nvPr/>
        </p:nvSpPr>
        <p:spPr>
          <a:xfrm>
            <a:off x="4724400" y="5181600"/>
            <a:ext cx="1295400" cy="1129796"/>
          </a:xfrm>
          <a:prstGeom prst="rect">
            <a:avLst/>
          </a:prstGeom>
          <a:noFill/>
        </p:spPr>
        <p:txBody>
          <a:bodyPr wrap="square" rtlCol="0">
            <a:spAutoFit/>
          </a:bodyPr>
          <a:lstStyle/>
          <a:p>
            <a:pPr>
              <a:lnSpc>
                <a:spcPct val="107000"/>
              </a:lnSpc>
              <a:spcBef>
                <a:spcPts val="0"/>
              </a:spcBef>
              <a:spcAft>
                <a:spcPts val="0"/>
              </a:spcAft>
            </a:pPr>
            <a:r>
              <a:rPr lang="en-CA" sz="900" b="1" dirty="0"/>
              <a:t>Advocacy &amp; Influence</a:t>
            </a:r>
          </a:p>
          <a:p>
            <a:pPr>
              <a:lnSpc>
                <a:spcPct val="107000"/>
              </a:lnSpc>
              <a:spcBef>
                <a:spcPts val="0"/>
              </a:spcBef>
              <a:spcAft>
                <a:spcPts val="0"/>
              </a:spcAft>
            </a:pPr>
            <a:r>
              <a:rPr lang="en-CA" sz="825" dirty="0"/>
              <a:t>Consistently delivers impactful messages that are accurate, clear and concise.</a:t>
            </a:r>
          </a:p>
          <a:p>
            <a:pPr>
              <a:lnSpc>
                <a:spcPct val="107000"/>
              </a:lnSpc>
              <a:spcBef>
                <a:spcPts val="0"/>
              </a:spcBef>
              <a:spcAft>
                <a:spcPts val="0"/>
              </a:spcAft>
            </a:pPr>
            <a:endParaRPr lang="en-US" sz="1200" dirty="0"/>
          </a:p>
        </p:txBody>
      </p:sp>
      <p:sp>
        <p:nvSpPr>
          <p:cNvPr id="29" name="TextBox 28"/>
          <p:cNvSpPr txBox="1"/>
          <p:nvPr/>
        </p:nvSpPr>
        <p:spPr>
          <a:xfrm>
            <a:off x="6172200" y="5257800"/>
            <a:ext cx="1427583" cy="783997"/>
          </a:xfrm>
          <a:prstGeom prst="rect">
            <a:avLst/>
          </a:prstGeom>
          <a:noFill/>
        </p:spPr>
        <p:txBody>
          <a:bodyPr wrap="square" rtlCol="0">
            <a:spAutoFit/>
          </a:bodyPr>
          <a:lstStyle/>
          <a:p>
            <a:pPr>
              <a:lnSpc>
                <a:spcPct val="107000"/>
              </a:lnSpc>
              <a:spcBef>
                <a:spcPts val="0"/>
              </a:spcBef>
              <a:spcAft>
                <a:spcPts val="0"/>
              </a:spcAft>
            </a:pPr>
            <a:r>
              <a:rPr lang="en-CA" sz="900" b="1" dirty="0"/>
              <a:t>Resilience </a:t>
            </a:r>
          </a:p>
          <a:p>
            <a:pPr>
              <a:lnSpc>
                <a:spcPct val="107000"/>
              </a:lnSpc>
              <a:spcBef>
                <a:spcPts val="0"/>
              </a:spcBef>
              <a:spcAft>
                <a:spcPts val="0"/>
              </a:spcAft>
            </a:pPr>
            <a:r>
              <a:rPr lang="en-CA" sz="825" dirty="0"/>
              <a:t>Works productively in a high pressure environment keeping emotions under control. </a:t>
            </a:r>
            <a:endParaRPr lang="en-US" sz="825" dirty="0"/>
          </a:p>
        </p:txBody>
      </p:sp>
      <p:sp>
        <p:nvSpPr>
          <p:cNvPr id="31" name="TextBox 30"/>
          <p:cNvSpPr txBox="1"/>
          <p:nvPr/>
        </p:nvSpPr>
        <p:spPr>
          <a:xfrm>
            <a:off x="7772400" y="5257800"/>
            <a:ext cx="1129808" cy="1096454"/>
          </a:xfrm>
          <a:prstGeom prst="rect">
            <a:avLst/>
          </a:prstGeom>
          <a:noFill/>
        </p:spPr>
        <p:txBody>
          <a:bodyPr wrap="square" rtlCol="0">
            <a:spAutoFit/>
          </a:bodyPr>
          <a:lstStyle/>
          <a:p>
            <a:pPr lvl="0"/>
            <a:r>
              <a:rPr lang="en-CA" sz="900" b="1" dirty="0"/>
              <a:t>Values &amp; Ethics</a:t>
            </a:r>
          </a:p>
          <a:p>
            <a:pPr lvl="0"/>
            <a:r>
              <a:rPr lang="en-CA" sz="825" dirty="0"/>
              <a:t>Demonstrates commitment to the ethics, principles and values of the UN.</a:t>
            </a:r>
            <a:endParaRPr lang="en-US" sz="825" dirty="0"/>
          </a:p>
          <a:p>
            <a:endParaRPr lang="en-US" sz="1500" dirty="0"/>
          </a:p>
        </p:txBody>
      </p:sp>
      <p:sp>
        <p:nvSpPr>
          <p:cNvPr id="2" name="TextBox 1"/>
          <p:cNvSpPr txBox="1"/>
          <p:nvPr/>
        </p:nvSpPr>
        <p:spPr>
          <a:xfrm>
            <a:off x="685800" y="38100"/>
            <a:ext cx="7952699" cy="523220"/>
          </a:xfrm>
          <a:prstGeom prst="rect">
            <a:avLst/>
          </a:prstGeom>
          <a:noFill/>
        </p:spPr>
        <p:txBody>
          <a:bodyPr wrap="square" rtlCol="0">
            <a:spAutoFit/>
          </a:bodyPr>
          <a:lstStyle/>
          <a:p>
            <a:pPr algn="ctr"/>
            <a:r>
              <a:rPr lang="en-US" sz="2800" b="1" dirty="0">
                <a:ln w="9525">
                  <a:solidFill>
                    <a:schemeClr val="bg1"/>
                  </a:solidFill>
                  <a:prstDash val="solid"/>
                </a:ln>
                <a:solidFill>
                  <a:srgbClr val="003399"/>
                </a:solidFill>
                <a:latin typeface="Segoe UI" panose="020B0502040204020203" pitchFamily="34" charset="0"/>
                <a:ea typeface="Segoe UI" panose="020B0502040204020203" pitchFamily="34" charset="0"/>
                <a:cs typeface="Segoe UI" panose="020B0502040204020203" pitchFamily="34" charset="0"/>
              </a:rPr>
              <a:t>Competency Definitions</a:t>
            </a:r>
          </a:p>
        </p:txBody>
      </p:sp>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48600" y="4724400"/>
            <a:ext cx="565885" cy="480060"/>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8400" y="4724400"/>
            <a:ext cx="559397" cy="411480"/>
          </a:xfrm>
          <a:prstGeom prst="rect">
            <a:avLst/>
          </a:prstGeom>
        </p:spPr>
      </p:pic>
      <p:pic>
        <p:nvPicPr>
          <p:cNvPr id="40" name="Picture 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53400" y="2362200"/>
            <a:ext cx="533401" cy="472440"/>
          </a:xfrm>
          <a:prstGeom prst="rect">
            <a:avLst/>
          </a:prstGeom>
        </p:spPr>
      </p:pic>
      <p:pic>
        <p:nvPicPr>
          <p:cNvPr id="41"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00600" y="4648200"/>
            <a:ext cx="548640" cy="548640"/>
          </a:xfrm>
          <a:prstGeom prst="rect">
            <a:avLst/>
          </a:prstGeom>
        </p:spPr>
      </p:pic>
      <p:pic>
        <p:nvPicPr>
          <p:cNvPr id="42" name="Picture 4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53400" y="3810000"/>
            <a:ext cx="685800" cy="635277"/>
          </a:xfrm>
          <a:prstGeom prst="rect">
            <a:avLst/>
          </a:prstGeom>
        </p:spPr>
      </p:pic>
    </p:spTree>
    <p:extLst>
      <p:ext uri="{BB962C8B-B14F-4D97-AF65-F5344CB8AC3E}">
        <p14:creationId xmlns:p14="http://schemas.microsoft.com/office/powerpoint/2010/main" val="66976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latin typeface="+mj-lt"/>
              </a:rPr>
              <a:t>Assessment for the RC/RR Role</a:t>
            </a:r>
          </a:p>
        </p:txBody>
      </p:sp>
      <p:sp>
        <p:nvSpPr>
          <p:cNvPr id="6" name="Content Placeholder 5"/>
          <p:cNvSpPr>
            <a:spLocks noGrp="1"/>
          </p:cNvSpPr>
          <p:nvPr>
            <p:ph idx="1"/>
          </p:nvPr>
        </p:nvSpPr>
        <p:spPr>
          <a:xfrm>
            <a:off x="762000" y="1600201"/>
            <a:ext cx="6788150" cy="609600"/>
          </a:xfrm>
        </p:spPr>
        <p:txBody>
          <a:bodyPr>
            <a:normAutofit/>
          </a:bodyPr>
          <a:lstStyle/>
          <a:p>
            <a:pPr>
              <a:buClr>
                <a:schemeClr val="accent1">
                  <a:lumMod val="50000"/>
                </a:schemeClr>
              </a:buClr>
              <a:buFont typeface="Wingdings" panose="05000000000000000000" pitchFamily="2" charset="2"/>
              <a:buChar char="q"/>
            </a:pPr>
            <a:r>
              <a:rPr lang="en-US" altLang="en-US" b="1" dirty="0">
                <a:latin typeface="+mj-lt"/>
              </a:rPr>
              <a:t>Key Phases of the Assessment Process</a:t>
            </a:r>
            <a:endParaRPr lang="en-US" altLang="en-US" dirty="0">
              <a:latin typeface="+mj-lt"/>
            </a:endParaRPr>
          </a:p>
          <a:p>
            <a:pPr marL="0" indent="0">
              <a:buNone/>
            </a:pPr>
            <a:endParaRPr lang="en-US" altLang="en-US" i="1" dirty="0">
              <a:latin typeface="+mj-lt"/>
            </a:endParaRPr>
          </a:p>
        </p:txBody>
      </p:sp>
      <p:sp>
        <p:nvSpPr>
          <p:cNvPr id="5" name="Slide Number Placeholder 5"/>
          <p:cNvSpPr txBox="1">
            <a:spLocks/>
          </p:cNvSpPr>
          <p:nvPr/>
        </p:nvSpPr>
        <p:spPr>
          <a:xfrm>
            <a:off x="7924800" y="6553200"/>
            <a:ext cx="2057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1pPr>
            <a:lvl2pPr marL="742950" indent="-28575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2pPr>
            <a:lvl3pPr marL="1143000" indent="-22860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3pPr>
            <a:lvl4pPr marL="1600200" indent="-22860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4pPr>
            <a:lvl5pPr marL="2057400" indent="-228600" algn="l" rtl="0" eaLnBrk="0" fontAlgn="base"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5pPr>
            <a:lvl6pPr marL="25146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6pPr>
            <a:lvl7pPr marL="29718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7pPr>
            <a:lvl8pPr marL="34290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8pPr>
            <a:lvl9pPr marL="3886200" indent="-228600" algn="l" defTabSz="914400" rtl="0" eaLnBrk="0" fontAlgn="base" latinLnBrk="0" hangingPunct="0">
              <a:spcBef>
                <a:spcPct val="0"/>
              </a:spcBef>
              <a:spcAft>
                <a:spcPct val="0"/>
              </a:spcAft>
              <a:defRPr sz="2000" kern="1200">
                <a:solidFill>
                  <a:schemeClr val="tx1"/>
                </a:solidFill>
                <a:latin typeface="Century Gothic" pitchFamily="34" charset="0"/>
                <a:ea typeface="ＭＳ Ｐゴシック" panose="020B0600070205080204" pitchFamily="34" charset="-128"/>
                <a:cs typeface="Arial" charset="0"/>
              </a:defRPr>
            </a:lvl9pPr>
          </a:lstStyle>
          <a:p>
            <a:pPr eaLnBrk="1" hangingPunct="1"/>
            <a:r>
              <a:rPr lang="en-US" altLang="en-US" sz="1400" dirty="0">
                <a:solidFill>
                  <a:schemeClr val="bg2"/>
                </a:solidFill>
                <a:latin typeface="+mj-lt"/>
              </a:rPr>
              <a:t>	</a:t>
            </a:r>
            <a:r>
              <a:rPr lang="en-US" altLang="en-US" sz="1200" dirty="0">
                <a:solidFill>
                  <a:schemeClr val="bg2"/>
                </a:solidFill>
                <a:latin typeface="+mj-lt"/>
              </a:rPr>
              <a:t>2</a:t>
            </a:r>
          </a:p>
        </p:txBody>
      </p:sp>
      <p:graphicFrame>
        <p:nvGraphicFramePr>
          <p:cNvPr id="2" name="Diagram 1"/>
          <p:cNvGraphicFramePr/>
          <p:nvPr>
            <p:extLst>
              <p:ext uri="{D42A27DB-BD31-4B8C-83A1-F6EECF244321}">
                <p14:modId xmlns:p14="http://schemas.microsoft.com/office/powerpoint/2010/main" val="1368712316"/>
              </p:ext>
            </p:extLst>
          </p:nvPr>
        </p:nvGraphicFramePr>
        <p:xfrm>
          <a:off x="868362" y="2209801"/>
          <a:ext cx="740727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645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1128"/>
            <a:ext cx="5052570" cy="648072"/>
          </a:xfrm>
        </p:spPr>
        <p:txBody>
          <a:bodyPr/>
          <a:lstStyle/>
          <a:p>
            <a:r>
              <a:rPr lang="en-GB" sz="2800" b="1" dirty="0">
                <a:latin typeface="+mj-lt"/>
                <a:ea typeface="Segoe UI Emoji" panose="020B0502040204020203" pitchFamily="34" charset="0"/>
              </a:rPr>
              <a:t>Pre-Assessment Work</a:t>
            </a:r>
          </a:p>
        </p:txBody>
      </p:sp>
      <p:sp>
        <p:nvSpPr>
          <p:cNvPr id="3" name="Content Placeholder 2"/>
          <p:cNvSpPr>
            <a:spLocks noGrp="1"/>
          </p:cNvSpPr>
          <p:nvPr>
            <p:ph idx="1"/>
          </p:nvPr>
        </p:nvSpPr>
        <p:spPr>
          <a:xfrm>
            <a:off x="457200" y="1579418"/>
            <a:ext cx="8229600" cy="4873918"/>
          </a:xfrm>
        </p:spPr>
        <p:txBody>
          <a:bodyPr/>
          <a:lstStyle/>
          <a:p>
            <a:pPr>
              <a:buClr>
                <a:schemeClr val="accent1">
                  <a:lumMod val="50000"/>
                </a:schemeClr>
              </a:buClr>
              <a:buFont typeface="Wingdings" panose="05000000000000000000" pitchFamily="2" charset="2"/>
              <a:buChar char="q"/>
            </a:pPr>
            <a:r>
              <a:rPr lang="en-GB" b="1" dirty="0">
                <a:latin typeface="+mj-lt"/>
                <a:ea typeface="Segoe UI Emoji" panose="020B0502040204020203" pitchFamily="34" charset="0"/>
              </a:rPr>
              <a:t>On-line Psychometric Assessments</a:t>
            </a:r>
          </a:p>
          <a:p>
            <a:pPr lvl="2">
              <a:buClr>
                <a:schemeClr val="accent1">
                  <a:lumMod val="50000"/>
                </a:schemeClr>
              </a:buClr>
              <a:buFont typeface="Wingdings" panose="05000000000000000000" pitchFamily="2" charset="2"/>
              <a:buChar char="§"/>
            </a:pPr>
            <a:r>
              <a:rPr lang="en-GB" sz="2200" dirty="0">
                <a:latin typeface="+mj-lt"/>
                <a:ea typeface="Segoe UI Emoji" panose="020B0502040204020203" pitchFamily="34" charset="0"/>
              </a:rPr>
              <a:t>Verbal, Numerical and Logical Reasoning Tests (Timed)</a:t>
            </a:r>
          </a:p>
          <a:p>
            <a:pPr lvl="2">
              <a:buClr>
                <a:schemeClr val="accent1">
                  <a:lumMod val="50000"/>
                </a:schemeClr>
              </a:buClr>
              <a:buFont typeface="Wingdings" panose="05000000000000000000" pitchFamily="2" charset="2"/>
              <a:buChar char="§"/>
            </a:pPr>
            <a:r>
              <a:rPr lang="en-GB" sz="2200" dirty="0">
                <a:latin typeface="+mj-lt"/>
                <a:ea typeface="Segoe UI Emoji" panose="020B0502040204020203" pitchFamily="34" charset="0"/>
              </a:rPr>
              <a:t>Personality Questionnaire (Untimed)</a:t>
            </a:r>
          </a:p>
          <a:p>
            <a:pPr lvl="2">
              <a:buClr>
                <a:schemeClr val="accent1">
                  <a:lumMod val="50000"/>
                </a:schemeClr>
              </a:buClr>
              <a:buFont typeface="Wingdings" panose="05000000000000000000" pitchFamily="2" charset="2"/>
              <a:buChar char="§"/>
            </a:pPr>
            <a:r>
              <a:rPr lang="en-GB" sz="2200" dirty="0">
                <a:latin typeface="+mj-lt"/>
                <a:ea typeface="Segoe UI Emoji" panose="020B0502040204020203" pitchFamily="34" charset="0"/>
              </a:rPr>
              <a:t>Available in different languages </a:t>
            </a:r>
          </a:p>
          <a:p>
            <a:pPr lvl="2">
              <a:buClr>
                <a:schemeClr val="accent1">
                  <a:lumMod val="50000"/>
                </a:schemeClr>
              </a:buClr>
              <a:buFont typeface="Wingdings" panose="05000000000000000000" pitchFamily="2" charset="2"/>
              <a:buChar char="§"/>
            </a:pPr>
            <a:r>
              <a:rPr lang="en-GB" sz="2200" dirty="0">
                <a:latin typeface="+mj-lt"/>
                <a:ea typeface="Segoe UI Emoji" panose="020B0502040204020203" pitchFamily="34" charset="0"/>
              </a:rPr>
              <a:t>Practice examples provided </a:t>
            </a:r>
          </a:p>
          <a:p>
            <a:pPr marL="914400" lvl="2" indent="0">
              <a:buClr>
                <a:schemeClr val="accent1">
                  <a:lumMod val="50000"/>
                </a:schemeClr>
              </a:buClr>
              <a:buNone/>
            </a:pPr>
            <a:endParaRPr lang="en-GB" dirty="0">
              <a:latin typeface="+mj-lt"/>
              <a:ea typeface="Segoe UI Emoji" panose="020B0502040204020203" pitchFamily="34" charset="0"/>
            </a:endParaRPr>
          </a:p>
          <a:p>
            <a:pPr>
              <a:buClr>
                <a:schemeClr val="accent1">
                  <a:lumMod val="50000"/>
                </a:schemeClr>
              </a:buClr>
              <a:buFont typeface="Wingdings" panose="05000000000000000000" pitchFamily="2" charset="2"/>
              <a:buChar char="q"/>
            </a:pPr>
            <a:r>
              <a:rPr lang="en-GB" b="1" dirty="0">
                <a:latin typeface="+mj-lt"/>
                <a:ea typeface="Segoe UI Emoji" panose="020B0502040204020203" pitchFamily="34" charset="0"/>
              </a:rPr>
              <a:t>Career Reflections </a:t>
            </a:r>
          </a:p>
          <a:p>
            <a:pPr lvl="2">
              <a:buClr>
                <a:schemeClr val="accent1">
                  <a:lumMod val="50000"/>
                </a:schemeClr>
              </a:buClr>
              <a:buFont typeface="Wingdings" panose="05000000000000000000" pitchFamily="2" charset="2"/>
              <a:buChar char="§"/>
            </a:pPr>
            <a:r>
              <a:rPr lang="en-GB" sz="2200" dirty="0">
                <a:latin typeface="+mj-lt"/>
                <a:ea typeface="Segoe UI Emoji" panose="020B0502040204020203" pitchFamily="34" charset="0"/>
              </a:rPr>
              <a:t>Self-reflection of career journey</a:t>
            </a:r>
          </a:p>
          <a:p>
            <a:pPr lvl="2">
              <a:buClr>
                <a:schemeClr val="accent1">
                  <a:lumMod val="50000"/>
                </a:schemeClr>
              </a:buClr>
              <a:buFont typeface="Wingdings" panose="05000000000000000000" pitchFamily="2" charset="2"/>
              <a:buChar char="§"/>
            </a:pPr>
            <a:r>
              <a:rPr lang="en-GB" sz="2200" dirty="0">
                <a:latin typeface="+mj-lt"/>
                <a:ea typeface="Segoe UI Emoji" panose="020B0502040204020203" pitchFamily="34" charset="0"/>
              </a:rPr>
              <a:t>Strengths and areas for development</a:t>
            </a:r>
          </a:p>
          <a:p>
            <a:pPr lvl="2">
              <a:buClr>
                <a:schemeClr val="accent1">
                  <a:lumMod val="50000"/>
                </a:schemeClr>
              </a:buClr>
              <a:buFont typeface="Wingdings" panose="05000000000000000000" pitchFamily="2" charset="2"/>
              <a:buChar char="§"/>
            </a:pPr>
            <a:r>
              <a:rPr lang="en-GB" sz="2200" dirty="0">
                <a:latin typeface="+mj-lt"/>
                <a:ea typeface="Segoe UI Emoji" panose="020B0502040204020203" pitchFamily="34" charset="0"/>
              </a:rPr>
              <a:t>Preparation for the Assessment Centre</a:t>
            </a:r>
          </a:p>
          <a:p>
            <a:pPr>
              <a:buFont typeface="Wingdings" panose="05000000000000000000" pitchFamily="2" charset="2"/>
              <a:buChar char="§"/>
            </a:pPr>
            <a:endParaRPr lang="en-GB" b="1" dirty="0">
              <a:latin typeface="+mj-lt"/>
              <a:ea typeface="Segoe UI Emoji" panose="020B0502040204020203" pitchFamily="34" charset="0"/>
            </a:endParaRPr>
          </a:p>
          <a:p>
            <a:pPr marL="514350" lvl="1" indent="0">
              <a:buNone/>
            </a:pPr>
            <a:endParaRPr lang="en-GB" sz="1600" dirty="0">
              <a:latin typeface="+mj-lt"/>
              <a:ea typeface="Segoe UI Emoji" panose="020B0502040204020203" pitchFamily="34" charset="0"/>
            </a:endParaRPr>
          </a:p>
        </p:txBody>
      </p:sp>
    </p:spTree>
    <p:extLst>
      <p:ext uri="{BB962C8B-B14F-4D97-AF65-F5344CB8AC3E}">
        <p14:creationId xmlns:p14="http://schemas.microsoft.com/office/powerpoint/2010/main" val="32345640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DP Segoe">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634911197213902555</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634911197213902555</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634911197213902555</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Related_x0020_Events xmlns="901c786a-62ab-4647-ae75-00f647c37b85">Board meeting</Related_x0020_Events>
    <_Status xmlns="http://schemas.microsoft.com/sharepoint/v3/fields">Draft</_Status>
    <ReportCategory xmlns="http://schemas.microsoft.com/sharepoint/v3">Progress Report</ReportCategory>
    <_dlc_DocId xmlns="bf4c0e24-4363-4a2c-98c4-ba38f29833df">UNITBOM-2627-581</_dlc_DocId>
    <_dlc_DocIdUrl xmlns="bf4c0e24-4363-4a2c-98c4-ba38f29833df">
      <Url>https://intranet.undp.org/unit/bom/oist/ict/ESS/eRecruit/_layouts/DocIdRedir.aspx?ID=UNITBOM-2627-581</Url>
      <Description>UNITBOM-2627-581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FE50CB792B74241847639D4B2415A32" ma:contentTypeVersion="19" ma:contentTypeDescription="Create a new document." ma:contentTypeScope="" ma:versionID="78c0b0c58e3f43627f9ce9ff3faad346">
  <xsd:schema xmlns:xsd="http://www.w3.org/2001/XMLSchema" xmlns:xs="http://www.w3.org/2001/XMLSchema" xmlns:p="http://schemas.microsoft.com/office/2006/metadata/properties" xmlns:ns1="http://schemas.microsoft.com/sharepoint/v3" xmlns:ns2="bf4c0e24-4363-4a2c-98c4-ba38f29833df" xmlns:ns3="http://schemas.microsoft.com/sharepoint/v3/fields" xmlns:ns4="901c786a-62ab-4647-ae75-00f647c37b85" targetNamespace="http://schemas.microsoft.com/office/2006/metadata/properties" ma:root="true" ma:fieldsID="2a01d8cf0161df3b5b44bef528143f62" ns1:_="" ns2:_="" ns3:_="" ns4:_="">
    <xsd:import namespace="http://schemas.microsoft.com/sharepoint/v3"/>
    <xsd:import namespace="bf4c0e24-4363-4a2c-98c4-ba38f29833df"/>
    <xsd:import namespace="http://schemas.microsoft.com/sharepoint/v3/fields"/>
    <xsd:import namespace="901c786a-62ab-4647-ae75-00f647c37b85"/>
    <xsd:element name="properties">
      <xsd:complexType>
        <xsd:sequence>
          <xsd:element name="documentManagement">
            <xsd:complexType>
              <xsd:all>
                <xsd:element ref="ns2:_dlc_DocId" minOccurs="0"/>
                <xsd:element ref="ns2:_dlc_DocIdUrl" minOccurs="0"/>
                <xsd:element ref="ns2:_dlc_DocIdPersistId" minOccurs="0"/>
                <xsd:element ref="ns3:_Status"/>
                <xsd:element ref="ns1:ReportCategory"/>
                <xsd:element ref="ns4:Related_x0020_Ev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Category" ma:index="12" ma:displayName="Report Category" ma:default="Other" ma:description="Category of the report" ma:format="RadioButtons" ma:internalName="ReportCategory">
      <xsd:simpleType>
        <xsd:restriction base="dms:Choice">
          <xsd:enumeration value="SOW/PID/Mandate"/>
          <xsd:enumeration value="Project Plans"/>
          <xsd:enumeration value="Requirements Gathering"/>
          <xsd:enumeration value="Functional Specifications"/>
          <xsd:enumeration value="Technical Documentation"/>
          <xsd:enumeration value="Progress Report"/>
          <xsd:enumeration value="Meeting Minutes"/>
          <xsd:enumeration value="Testing"/>
          <xsd:enumeration value="Training"/>
          <xsd:enumeration value="Training Material"/>
          <xsd:enumeration value="Setup-Config Docs"/>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bf4c0e24-4363-4a2c-98c4-ba38f29833d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1" ma:displayName="Status" ma:default="Draft" ma:format="RadioButtons" ma:internalName="_Status">
      <xsd:simpleType>
        <xsd:union memberTypes="dms:Text">
          <xsd:simpleType>
            <xsd:restriction base="dms:Choice">
              <xsd:enumeration value="Draft"/>
              <xsd:enumeration value="Final/Approved"/>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901c786a-62ab-4647-ae75-00f647c37b85" elementFormDefault="qualified">
    <xsd:import namespace="http://schemas.microsoft.com/office/2006/documentManagement/types"/>
    <xsd:import namespace="http://schemas.microsoft.com/office/infopath/2007/PartnerControls"/>
    <xsd:element name="Related_x0020_Events" ma:index="13" nillable="true" ma:displayName="Related Events" ma:default="E-Recruit Workshop" ma:format="RadioButtons" ma:internalName="Related_x0020_Events">
      <xsd:simpleType>
        <xsd:union memberTypes="dms:Text">
          <xsd:simpleType>
            <xsd:restriction base="dms:Choice">
              <xsd:enumeration value="E-Recruit Workshop"/>
              <xsd:enumeration value="Process Workflow"/>
              <xsd:enumeration value="Applicant Data Elements"/>
              <xsd:enumeration value="UNDP Forms"/>
              <xsd:enumeration value="Oth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FC13DC-5D66-4A9B-9A57-E346BFD369E9}">
  <ds:schemaRefs>
    <ds:schemaRef ds:uri="http://schemas.microsoft.com/sharepoint/v3/contenttype/forms"/>
  </ds:schemaRefs>
</ds:datastoreItem>
</file>

<file path=customXml/itemProps2.xml><?xml version="1.0" encoding="utf-8"?>
<ds:datastoreItem xmlns:ds="http://schemas.openxmlformats.org/officeDocument/2006/customXml" ds:itemID="{EA41ECCF-0871-4C4F-8A08-B10CA4F9AA9E}">
  <ds:schemaRefs>
    <ds:schemaRef ds:uri="http://schemas.microsoft.com/sharepoint/events"/>
  </ds:schemaRefs>
</ds:datastoreItem>
</file>

<file path=customXml/itemProps3.xml><?xml version="1.0" encoding="utf-8"?>
<ds:datastoreItem xmlns:ds="http://schemas.openxmlformats.org/officeDocument/2006/customXml" ds:itemID="{0AFFCCF6-1DD1-41DD-A418-3C70DF397001}">
  <ds:schemaRef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http://purl.org/dc/terms/"/>
    <ds:schemaRef ds:uri="901c786a-62ab-4647-ae75-00f647c37b85"/>
    <ds:schemaRef ds:uri="http://schemas.microsoft.com/sharepoint/v3/fields"/>
    <ds:schemaRef ds:uri="bf4c0e24-4363-4a2c-98c4-ba38f29833df"/>
    <ds:schemaRef ds:uri="http://www.w3.org/XML/1998/namespace"/>
  </ds:schemaRefs>
</ds:datastoreItem>
</file>

<file path=customXml/itemProps4.xml><?xml version="1.0" encoding="utf-8"?>
<ds:datastoreItem xmlns:ds="http://schemas.openxmlformats.org/officeDocument/2006/customXml" ds:itemID="{530F3325-0753-4170-BABF-366902492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f4c0e24-4363-4a2c-98c4-ba38f29833df"/>
    <ds:schemaRef ds:uri="http://schemas.microsoft.com/sharepoint/v3/fields"/>
    <ds:schemaRef ds:uri="901c786a-62ab-4647-ae75-00f647c37b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56395</TotalTime>
  <Words>3626</Words>
  <Application>Microsoft Office PowerPoint</Application>
  <PresentationFormat>On-screen Show (4:3)</PresentationFormat>
  <Paragraphs>986</Paragraphs>
  <Slides>43</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ＭＳ Ｐゴシック</vt:lpstr>
      <vt:lpstr>Andalus</vt:lpstr>
      <vt:lpstr>Arial</vt:lpstr>
      <vt:lpstr>Calibri</vt:lpstr>
      <vt:lpstr>Cambria</vt:lpstr>
      <vt:lpstr>Century Gothic</vt:lpstr>
      <vt:lpstr>Segoe UI</vt:lpstr>
      <vt:lpstr>Segoe UI Emoji</vt:lpstr>
      <vt:lpstr>Symbol</vt:lpstr>
      <vt:lpstr>Times New Roman</vt:lpstr>
      <vt:lpstr>Wingdings</vt:lpstr>
      <vt:lpstr>Office Theme</vt:lpstr>
      <vt:lpstr>Assessing talent for future leadership roles</vt:lpstr>
      <vt:lpstr>Presentation Overview </vt:lpstr>
      <vt:lpstr>Assessment &amp; Career Pathways</vt:lpstr>
      <vt:lpstr>Succession Planning: Selection Principles</vt:lpstr>
      <vt:lpstr>The Role of the RC/RR</vt:lpstr>
      <vt:lpstr>Competencies for the RC/RR Role</vt:lpstr>
      <vt:lpstr>PowerPoint Presentation</vt:lpstr>
      <vt:lpstr>Assessment for the RC/RR Role</vt:lpstr>
      <vt:lpstr>Pre-Assessment Work</vt:lpstr>
      <vt:lpstr>During the Assessment Centre (On-site)</vt:lpstr>
      <vt:lpstr>Days 2 and 3</vt:lpstr>
      <vt:lpstr>Exercises and Competencies (Examples)</vt:lpstr>
      <vt:lpstr>Post Assessment Centre</vt:lpstr>
      <vt:lpstr>Experience of the Assessment Centre </vt:lpstr>
      <vt:lpstr>PowerPoint Presentation</vt:lpstr>
      <vt:lpstr>Food for Thought…..</vt:lpstr>
      <vt:lpstr>Our Gender Journey</vt:lpstr>
      <vt:lpstr>Our Gender Journey</vt:lpstr>
      <vt:lpstr>Our Gender &amp; Diversity Journey</vt:lpstr>
      <vt:lpstr>Candidates by North/South and Gender</vt:lpstr>
      <vt:lpstr> Candidates by Gender: Cumulative 2014 - 2016 (n=154)</vt:lpstr>
      <vt:lpstr>Candidates by North/South: Cumulative 2014 - 2016 (n=154)</vt:lpstr>
      <vt:lpstr>Candidates by Gender – 2014 to 2016</vt:lpstr>
      <vt:lpstr>Candidates by North vs South – 2014 to 2016</vt:lpstr>
      <vt:lpstr>Recommended Candidates Over 3 Years:  North/South vs. Gender</vt:lpstr>
      <vt:lpstr>Recommended - Gender vs. North/South</vt:lpstr>
      <vt:lpstr>Do Assessment Centres Increase Accuracy of Selection Decisions?</vt:lpstr>
      <vt:lpstr>Using Candidate Pools for Assignment</vt:lpstr>
      <vt:lpstr>And Keeping a Focus on North/South</vt:lpstr>
      <vt:lpstr>National Diversity of Serving RC’s</vt:lpstr>
      <vt:lpstr>And Language Skills</vt:lpstr>
      <vt:lpstr>Planning Ahead for RC’s into the Future and Ensuring Supply</vt:lpstr>
      <vt:lpstr>Our journey to increase agency participation</vt:lpstr>
      <vt:lpstr>Analysis of Assessments &amp; Performance</vt:lpstr>
      <vt:lpstr>Sample Overview</vt:lpstr>
      <vt:lpstr>Assessment Centre Results (2013-2016)</vt:lpstr>
      <vt:lpstr>The annual differences in Performance Appraisals are minimal.</vt:lpstr>
      <vt:lpstr>Assessment &amp; Performance Trends</vt:lpstr>
      <vt:lpstr>On average, Performance ratings are 7.8% higher than Assessment ratings.</vt:lpstr>
      <vt:lpstr>Audit ratings are consistent with Performance and Assessment results.</vt:lpstr>
      <vt:lpstr>Internal Study: Trends &amp; Conclusions</vt:lpstr>
      <vt:lpstr>Summary</vt:lpstr>
      <vt:lpstr>PowerPoint Presentation</vt:lpstr>
    </vt:vector>
  </TitlesOfParts>
  <Company>United Nations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eRecruit eHire board meeting - Revised 2016 Plan and Budget as of 16 Dec 15</dc:title>
  <dc:creator>United Nations</dc:creator>
  <cp:lastModifiedBy>Ivana Skovgaard</cp:lastModifiedBy>
  <cp:revision>1780</cp:revision>
  <cp:lastPrinted>2017-06-07T12:11:02Z</cp:lastPrinted>
  <dcterms:created xsi:type="dcterms:W3CDTF">2009-09-22T18:11:43Z</dcterms:created>
  <dcterms:modified xsi:type="dcterms:W3CDTF">2017-06-19T11:16:56Z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0x0101007FE50CB792B74241847639D4B2415A32</vt:lpwstr>
  </property>
  <property fmtid="{D5CDD505-2E9C-101B-9397-08002B2CF9AE}" pid="3" name="_dlc_DocIdItemGuid">
    <vt:lpwstr>04aaea71-872b-4f9a-9f5d-f7bcd6ca137e</vt:lpwstr>
  </property>
</Properties>
</file>